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5"/>
  </p:notesMasterIdLst>
  <p:handoutMasterIdLst>
    <p:handoutMasterId r:id="rId16"/>
  </p:handoutMasterIdLst>
  <p:sldIdLst>
    <p:sldId id="257" r:id="rId5"/>
    <p:sldId id="306" r:id="rId6"/>
    <p:sldId id="319" r:id="rId7"/>
    <p:sldId id="316" r:id="rId8"/>
    <p:sldId id="311" r:id="rId9"/>
    <p:sldId id="324" r:id="rId10"/>
    <p:sldId id="318" r:id="rId11"/>
    <p:sldId id="325" r:id="rId12"/>
    <p:sldId id="331" r:id="rId13"/>
    <p:sldId id="34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Slides" id="{259BEB0A-9B18-694B-99AB-94F69A9B54AD}">
          <p14:sldIdLst>
            <p14:sldId id="257"/>
          </p14:sldIdLst>
        </p14:section>
        <p14:section name="Proposal" id="{14B08E05-62FE-2547-A4CE-EF3F3E32D614}">
          <p14:sldIdLst>
            <p14:sldId id="306"/>
            <p14:sldId id="319"/>
            <p14:sldId id="316"/>
            <p14:sldId id="311"/>
            <p14:sldId id="324"/>
            <p14:sldId id="318"/>
            <p14:sldId id="325"/>
            <p14:sldId id="331"/>
            <p14:sldId id="343"/>
          </p14:sldIdLst>
        </p14:section>
      </p14:sectionLst>
    </p:ext>
    <p:ext uri="{EFAFB233-063F-42B5-8137-9DF3F51BA10A}">
      <p15:sldGuideLst xmlns:p15="http://schemas.microsoft.com/office/powerpoint/2012/main">
        <p15:guide id="1" pos="393" userDrawn="1">
          <p15:clr>
            <a:srgbClr val="A4A3A4"/>
          </p15:clr>
        </p15:guide>
        <p15:guide id="2" orient="horz" pos="1162" userDrawn="1">
          <p15:clr>
            <a:srgbClr val="A4A3A4"/>
          </p15:clr>
        </p15:guide>
        <p15:guide id="3" orient="horz" pos="127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2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29" autoAdjust="0"/>
    <p:restoredTop sz="96182" autoAdjust="0"/>
  </p:normalViewPr>
  <p:slideViewPr>
    <p:cSldViewPr snapToGrid="0" snapToObjects="1">
      <p:cViewPr varScale="1">
        <p:scale>
          <a:sx n="106" d="100"/>
          <a:sy n="106" d="100"/>
        </p:scale>
        <p:origin x="918" y="114"/>
      </p:cViewPr>
      <p:guideLst>
        <p:guide pos="393"/>
        <p:guide orient="horz" pos="1162"/>
        <p:guide orient="horz" pos="1275"/>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49" d="100"/>
          <a:sy n="49" d="100"/>
        </p:scale>
        <p:origin x="2668"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mon Knight" userId="9061304c-fc0b-448c-b339-58b2ccbf8fd2" providerId="ADAL" clId="{C23C99ED-C6AA-49EA-9454-B41BA9CAB9F2}"/>
    <pc:docChg chg="custSel addSld delSld modSld sldOrd modSection modHandout">
      <pc:chgData name="Simon Knight" userId="9061304c-fc0b-448c-b339-58b2ccbf8fd2" providerId="ADAL" clId="{C23C99ED-C6AA-49EA-9454-B41BA9CAB9F2}" dt="2022-06-21T14:48:24.503" v="370" actId="2696"/>
      <pc:docMkLst>
        <pc:docMk/>
      </pc:docMkLst>
      <pc:sldChg chg="del">
        <pc:chgData name="Simon Knight" userId="9061304c-fc0b-448c-b339-58b2ccbf8fd2" providerId="ADAL" clId="{C23C99ED-C6AA-49EA-9454-B41BA9CAB9F2}" dt="2022-06-21T14:48:24.503" v="370" actId="2696"/>
        <pc:sldMkLst>
          <pc:docMk/>
          <pc:sldMk cId="1000058894" sldId="312"/>
        </pc:sldMkLst>
      </pc:sldChg>
      <pc:sldChg chg="ord">
        <pc:chgData name="Simon Knight" userId="9061304c-fc0b-448c-b339-58b2ccbf8fd2" providerId="ADAL" clId="{C23C99ED-C6AA-49EA-9454-B41BA9CAB9F2}" dt="2022-06-21T14:47:01.301" v="368"/>
        <pc:sldMkLst>
          <pc:docMk/>
          <pc:sldMk cId="1113733918" sldId="316"/>
        </pc:sldMkLst>
      </pc:sldChg>
      <pc:sldChg chg="ord">
        <pc:chgData name="Simon Knight" userId="9061304c-fc0b-448c-b339-58b2ccbf8fd2" providerId="ADAL" clId="{C23C99ED-C6AA-49EA-9454-B41BA9CAB9F2}" dt="2022-06-21T14:48:22.070" v="369"/>
        <pc:sldMkLst>
          <pc:docMk/>
          <pc:sldMk cId="2227251352" sldId="324"/>
        </pc:sldMkLst>
      </pc:sldChg>
      <pc:sldChg chg="modSp add">
        <pc:chgData name="Simon Knight" userId="9061304c-fc0b-448c-b339-58b2ccbf8fd2" providerId="ADAL" clId="{C23C99ED-C6AA-49EA-9454-B41BA9CAB9F2}" dt="2022-06-21T13:03:38.819" v="21" actId="6549"/>
        <pc:sldMkLst>
          <pc:docMk/>
          <pc:sldMk cId="804802396" sldId="325"/>
        </pc:sldMkLst>
        <pc:spChg chg="mod">
          <ac:chgData name="Simon Knight" userId="9061304c-fc0b-448c-b339-58b2ccbf8fd2" providerId="ADAL" clId="{C23C99ED-C6AA-49EA-9454-B41BA9CAB9F2}" dt="2022-06-21T13:03:38.819" v="21" actId="6549"/>
          <ac:spMkLst>
            <pc:docMk/>
            <pc:sldMk cId="804802396" sldId="325"/>
            <ac:spMk id="5" creationId="{00000000-0000-0000-0000-000000000000}"/>
          </ac:spMkLst>
        </pc:spChg>
      </pc:sldChg>
      <pc:sldChg chg="modSp add">
        <pc:chgData name="Simon Knight" userId="9061304c-fc0b-448c-b339-58b2ccbf8fd2" providerId="ADAL" clId="{C23C99ED-C6AA-49EA-9454-B41BA9CAB9F2}" dt="2022-06-21T13:09:59.459" v="366" actId="20577"/>
        <pc:sldMkLst>
          <pc:docMk/>
          <pc:sldMk cId="2462342274" sldId="331"/>
        </pc:sldMkLst>
        <pc:spChg chg="mod">
          <ac:chgData name="Simon Knight" userId="9061304c-fc0b-448c-b339-58b2ccbf8fd2" providerId="ADAL" clId="{C23C99ED-C6AA-49EA-9454-B41BA9CAB9F2}" dt="2022-06-21T13:03:48.937" v="23" actId="6549"/>
          <ac:spMkLst>
            <pc:docMk/>
            <pc:sldMk cId="2462342274" sldId="331"/>
            <ac:spMk id="2" creationId="{00000000-0000-0000-0000-000000000000}"/>
          </ac:spMkLst>
        </pc:spChg>
        <pc:spChg chg="mod">
          <ac:chgData name="Simon Knight" userId="9061304c-fc0b-448c-b339-58b2ccbf8fd2" providerId="ADAL" clId="{C23C99ED-C6AA-49EA-9454-B41BA9CAB9F2}" dt="2022-06-21T13:09:59.459" v="366" actId="20577"/>
          <ac:spMkLst>
            <pc:docMk/>
            <pc:sldMk cId="2462342274" sldId="331"/>
            <ac:spMk id="22" creationId="{AA8E4627-D04C-4C36-81BF-011B71E9D926}"/>
          </ac:spMkLst>
        </pc:spChg>
      </pc:sldChg>
      <pc:sldChg chg="add del">
        <pc:chgData name="Simon Knight" userId="9061304c-fc0b-448c-b339-58b2ccbf8fd2" providerId="ADAL" clId="{C23C99ED-C6AA-49EA-9454-B41BA9CAB9F2}" dt="2022-06-21T13:08:28.398" v="263" actId="2696"/>
        <pc:sldMkLst>
          <pc:docMk/>
          <pc:sldMk cId="225754256" sldId="342"/>
        </pc:sldMkLst>
      </pc:sldChg>
      <pc:sldChg chg="modSp add">
        <pc:chgData name="Simon Knight" userId="9061304c-fc0b-448c-b339-58b2ccbf8fd2" providerId="ADAL" clId="{C23C99ED-C6AA-49EA-9454-B41BA9CAB9F2}" dt="2022-06-21T13:08:19.362" v="262" actId="20577"/>
        <pc:sldMkLst>
          <pc:docMk/>
          <pc:sldMk cId="1670668226" sldId="343"/>
        </pc:sldMkLst>
        <pc:spChg chg="mod">
          <ac:chgData name="Simon Knight" userId="9061304c-fc0b-448c-b339-58b2ccbf8fd2" providerId="ADAL" clId="{C23C99ED-C6AA-49EA-9454-B41BA9CAB9F2}" dt="2022-06-21T13:08:19.362" v="262" actId="20577"/>
          <ac:spMkLst>
            <pc:docMk/>
            <pc:sldMk cId="1670668226" sldId="343"/>
            <ac:spMk id="5"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C8F5DEC-412B-4092-9277-8EDFB6FF412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4" name="Footer Placeholder 3">
            <a:extLst>
              <a:ext uri="{FF2B5EF4-FFF2-40B4-BE49-F238E27FC236}">
                <a16:creationId xmlns:a16="http://schemas.microsoft.com/office/drawing/2014/main" id="{33233C05-B4C0-4B8D-8124-DE05E3709E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3B4B6AE7-B330-4C44-B02C-AC3F22B24B4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B910A4-F0D7-41E0-AB56-7FA1BFDAA902}" type="slidenum">
              <a:rPr lang="en-AU" smtClean="0"/>
              <a:t>‹#›</a:t>
            </a:fld>
            <a:endParaRPr lang="en-AU"/>
          </a:p>
        </p:txBody>
      </p:sp>
    </p:spTree>
    <p:extLst>
      <p:ext uri="{BB962C8B-B14F-4D97-AF65-F5344CB8AC3E}">
        <p14:creationId xmlns:p14="http://schemas.microsoft.com/office/powerpoint/2010/main" val="40458539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227BE0-8D26-2C46-B592-87513771FDEF}" type="datetimeFigureOut">
              <a:rPr lang="en-US" smtClean="0"/>
              <a:t>7/25/2022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364B19-607B-B942-B14B-DB932692D378}" type="slidenum">
              <a:rPr lang="en-US" smtClean="0"/>
              <a:t>‹#›</a:t>
            </a:fld>
            <a:endParaRPr lang="en-US"/>
          </a:p>
        </p:txBody>
      </p:sp>
    </p:spTree>
    <p:extLst>
      <p:ext uri="{BB962C8B-B14F-4D97-AF65-F5344CB8AC3E}">
        <p14:creationId xmlns:p14="http://schemas.microsoft.com/office/powerpoint/2010/main" val="1015148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AU"/>
          </a:p>
        </p:txBody>
      </p:sp>
      <p:sp>
        <p:nvSpPr>
          <p:cNvPr id="4" name="Slide Number Placeholder 3"/>
          <p:cNvSpPr>
            <a:spLocks noGrp="1"/>
          </p:cNvSpPr>
          <p:nvPr>
            <p:ph type="sldNum" sz="quarter" idx="5"/>
          </p:nvPr>
        </p:nvSpPr>
        <p:spPr/>
        <p:txBody>
          <a:bodyPr/>
          <a:lstStyle/>
          <a:p>
            <a:fld id="{11364B19-607B-B942-B14B-DB932692D378}" type="slidenum">
              <a:rPr lang="en-US" smtClean="0"/>
              <a:t>9</a:t>
            </a:fld>
            <a:endParaRPr lang="en-US"/>
          </a:p>
        </p:txBody>
      </p:sp>
    </p:spTree>
    <p:extLst>
      <p:ext uri="{BB962C8B-B14F-4D97-AF65-F5344CB8AC3E}">
        <p14:creationId xmlns:p14="http://schemas.microsoft.com/office/powerpoint/2010/main" val="335404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AU"/>
          </a:p>
        </p:txBody>
      </p:sp>
      <p:sp>
        <p:nvSpPr>
          <p:cNvPr id="4" name="Slide Number Placeholder 3"/>
          <p:cNvSpPr>
            <a:spLocks noGrp="1"/>
          </p:cNvSpPr>
          <p:nvPr>
            <p:ph type="sldNum" sz="quarter" idx="5"/>
          </p:nvPr>
        </p:nvSpPr>
        <p:spPr/>
        <p:txBody>
          <a:bodyPr/>
          <a:lstStyle/>
          <a:p>
            <a:fld id="{11364B19-607B-B942-B14B-DB932692D378}" type="slidenum">
              <a:rPr lang="en-US" smtClean="0"/>
              <a:t>10</a:t>
            </a:fld>
            <a:endParaRPr lang="en-US"/>
          </a:p>
        </p:txBody>
      </p:sp>
    </p:spTree>
    <p:extLst>
      <p:ext uri="{BB962C8B-B14F-4D97-AF65-F5344CB8AC3E}">
        <p14:creationId xmlns:p14="http://schemas.microsoft.com/office/powerpoint/2010/main" val="1845320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27854" y="2684346"/>
            <a:ext cx="7574314" cy="1201854"/>
          </a:xfrm>
        </p:spPr>
        <p:txBody>
          <a:bodyPr anchor="t">
            <a:noAutofit/>
          </a:bodyPr>
          <a:lstStyle>
            <a:lvl1pPr algn="l">
              <a:defRPr lang="en-AU" sz="3400" smtClean="0">
                <a:solidFill>
                  <a:schemeClr val="bg1"/>
                </a:solidFill>
                <a:effectLst/>
                <a:latin typeface="Arial" panose="020B0604020202020204" pitchFamily="34" charset="0"/>
                <a:cs typeface="Arial" panose="020B0604020202020204" pitchFamily="34" charset="0"/>
              </a:defRPr>
            </a:lvl1pPr>
          </a:lstStyle>
          <a:p>
            <a:r>
              <a:rPr lang="en-US" dirty="0"/>
              <a:t>Title Heading</a:t>
            </a:r>
            <a:endParaRPr lang="en-AU" dirty="0">
              <a:solidFill>
                <a:srgbClr val="FFFFFF"/>
              </a:solidFill>
              <a:effectLst/>
              <a:latin typeface="Helvetica" pitchFamily="2" charset="0"/>
            </a:endParaRPr>
          </a:p>
        </p:txBody>
      </p:sp>
      <p:sp>
        <p:nvSpPr>
          <p:cNvPr id="3" name="Subtitle 2"/>
          <p:cNvSpPr>
            <a:spLocks noGrp="1"/>
          </p:cNvSpPr>
          <p:nvPr>
            <p:ph type="subTitle" idx="1" hasCustomPrompt="1"/>
          </p:nvPr>
        </p:nvSpPr>
        <p:spPr>
          <a:xfrm>
            <a:off x="627854" y="3904488"/>
            <a:ext cx="7574314" cy="1483672"/>
          </a:xfrm>
        </p:spPr>
        <p:txBody>
          <a:bodyPr>
            <a:noAutofit/>
          </a:bodyPr>
          <a:lstStyle>
            <a:lvl1pPr marL="0" indent="0" algn="l">
              <a:lnSpc>
                <a:spcPts val="2050"/>
              </a:lnSpc>
              <a:spcBef>
                <a:spcPts val="0"/>
              </a:spcBef>
              <a:buNone/>
              <a:defRPr lang="en-AU" sz="1600" smtClean="0">
                <a:solidFill>
                  <a:schemeClr val="bg1"/>
                </a:solidFill>
                <a:effectLst/>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Edit Master text styles</a:t>
            </a:r>
          </a:p>
        </p:txBody>
      </p:sp>
      <p:pic>
        <p:nvPicPr>
          <p:cNvPr id="7" name="Picture 6">
            <a:extLst>
              <a:ext uri="{FF2B5EF4-FFF2-40B4-BE49-F238E27FC236}">
                <a16:creationId xmlns:a16="http://schemas.microsoft.com/office/drawing/2014/main" id="{1739CB7F-C500-664A-85BC-40E980796747}"/>
              </a:ext>
            </a:extLst>
          </p:cNvPr>
          <p:cNvPicPr>
            <a:picLocks noChangeAspect="1"/>
          </p:cNvPicPr>
          <p:nvPr userDrawn="1"/>
        </p:nvPicPr>
        <p:blipFill rotWithShape="1">
          <a:blip r:embed="rId2"/>
          <a:srcRect t="1441"/>
          <a:stretch/>
        </p:blipFill>
        <p:spPr>
          <a:xfrm>
            <a:off x="6367137" y="-1"/>
            <a:ext cx="5824863" cy="6759147"/>
          </a:xfrm>
          <a:prstGeom prst="rect">
            <a:avLst/>
          </a:prstGeom>
        </p:spPr>
      </p:pic>
      <p:sp>
        <p:nvSpPr>
          <p:cNvPr id="8" name="TextBox 7">
            <a:extLst>
              <a:ext uri="{FF2B5EF4-FFF2-40B4-BE49-F238E27FC236}">
                <a16:creationId xmlns:a16="http://schemas.microsoft.com/office/drawing/2014/main" id="{694D4A17-CCAE-BD4B-887F-A1DBBA9FD3FB}"/>
              </a:ext>
            </a:extLst>
          </p:cNvPr>
          <p:cNvSpPr txBox="1"/>
          <p:nvPr userDrawn="1"/>
        </p:nvSpPr>
        <p:spPr>
          <a:xfrm>
            <a:off x="10018207" y="6420897"/>
            <a:ext cx="1748412" cy="246221"/>
          </a:xfrm>
          <a:prstGeom prst="rect">
            <a:avLst/>
          </a:prstGeom>
          <a:noFill/>
        </p:spPr>
        <p:txBody>
          <a:bodyPr wrap="square" rtlCol="0">
            <a:spAutoFit/>
          </a:bodyPr>
          <a:lstStyle/>
          <a:p>
            <a:pPr algn="r"/>
            <a:r>
              <a:rPr lang="en-US" sz="1000" dirty="0">
                <a:solidFill>
                  <a:schemeClr val="bg1"/>
                </a:solidFill>
              </a:rPr>
              <a:t>UTS CRICOS 00099F</a:t>
            </a:r>
          </a:p>
        </p:txBody>
      </p:sp>
      <p:grpSp>
        <p:nvGrpSpPr>
          <p:cNvPr id="4" name="Group 3">
            <a:extLst>
              <a:ext uri="{FF2B5EF4-FFF2-40B4-BE49-F238E27FC236}">
                <a16:creationId xmlns:a16="http://schemas.microsoft.com/office/drawing/2014/main" id="{CFCF2A6B-D6B4-4867-BCC6-E914BCC8F79F}"/>
              </a:ext>
            </a:extLst>
          </p:cNvPr>
          <p:cNvGrpSpPr/>
          <p:nvPr userDrawn="1"/>
        </p:nvGrpSpPr>
        <p:grpSpPr>
          <a:xfrm>
            <a:off x="485789" y="475689"/>
            <a:ext cx="3929222" cy="939403"/>
            <a:chOff x="883444" y="2123839"/>
            <a:chExt cx="3929222" cy="939403"/>
          </a:xfrm>
        </p:grpSpPr>
        <p:pic>
          <p:nvPicPr>
            <p:cNvPr id="9" name="Graphic 8">
              <a:extLst>
                <a:ext uri="{FF2B5EF4-FFF2-40B4-BE49-F238E27FC236}">
                  <a16:creationId xmlns:a16="http://schemas.microsoft.com/office/drawing/2014/main" id="{020FB397-EB92-48BF-94D6-3F91C5672E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291984" y="2365826"/>
              <a:ext cx="1520682" cy="563217"/>
            </a:xfrm>
            <a:prstGeom prst="rect">
              <a:avLst/>
            </a:prstGeom>
          </p:spPr>
        </p:pic>
        <p:sp>
          <p:nvSpPr>
            <p:cNvPr id="10" name="Freeform 42">
              <a:extLst>
                <a:ext uri="{FF2B5EF4-FFF2-40B4-BE49-F238E27FC236}">
                  <a16:creationId xmlns:a16="http://schemas.microsoft.com/office/drawing/2014/main" id="{3526804A-6FC8-4A71-ADA6-FC8A42E1762C}"/>
                </a:ext>
              </a:extLst>
            </p:cNvPr>
            <p:cNvSpPr>
              <a:spLocks/>
            </p:cNvSpPr>
            <p:nvPr userDrawn="1"/>
          </p:nvSpPr>
          <p:spPr bwMode="auto">
            <a:xfrm>
              <a:off x="2149519" y="2326907"/>
              <a:ext cx="404366" cy="633921"/>
            </a:xfrm>
            <a:custGeom>
              <a:avLst/>
              <a:gdLst>
                <a:gd name="T0" fmla="*/ 0 w 229"/>
                <a:gd name="T1" fmla="*/ 72 h 359"/>
                <a:gd name="T2" fmla="*/ 76 w 229"/>
                <a:gd name="T3" fmla="*/ 72 h 359"/>
                <a:gd name="T4" fmla="*/ 76 w 229"/>
                <a:gd name="T5" fmla="*/ 359 h 359"/>
                <a:gd name="T6" fmla="*/ 153 w 229"/>
                <a:gd name="T7" fmla="*/ 359 h 359"/>
                <a:gd name="T8" fmla="*/ 153 w 229"/>
                <a:gd name="T9" fmla="*/ 72 h 359"/>
                <a:gd name="T10" fmla="*/ 229 w 229"/>
                <a:gd name="T11" fmla="*/ 72 h 359"/>
                <a:gd name="T12" fmla="*/ 229 w 229"/>
                <a:gd name="T13" fmla="*/ 0 h 359"/>
                <a:gd name="T14" fmla="*/ 0 w 229"/>
                <a:gd name="T15" fmla="*/ 0 h 359"/>
                <a:gd name="T16" fmla="*/ 0 w 229"/>
                <a:gd name="T17" fmla="*/ 72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359">
                  <a:moveTo>
                    <a:pt x="0" y="72"/>
                  </a:moveTo>
                  <a:lnTo>
                    <a:pt x="76" y="72"/>
                  </a:lnTo>
                  <a:lnTo>
                    <a:pt x="76" y="359"/>
                  </a:lnTo>
                  <a:lnTo>
                    <a:pt x="153" y="359"/>
                  </a:lnTo>
                  <a:lnTo>
                    <a:pt x="153" y="72"/>
                  </a:lnTo>
                  <a:lnTo>
                    <a:pt x="229" y="72"/>
                  </a:lnTo>
                  <a:lnTo>
                    <a:pt x="229" y="0"/>
                  </a:lnTo>
                  <a:lnTo>
                    <a:pt x="0" y="0"/>
                  </a:lnTo>
                  <a:lnTo>
                    <a:pt x="0" y="72"/>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defTabSz="685766"/>
              <a:endParaRPr lang="en-US" sz="1350" dirty="0">
                <a:solidFill>
                  <a:prstClr val="black"/>
                </a:solidFill>
                <a:latin typeface="Arial"/>
              </a:endParaRPr>
            </a:p>
          </p:txBody>
        </p:sp>
        <p:sp>
          <p:nvSpPr>
            <p:cNvPr id="11" name="Freeform 43">
              <a:extLst>
                <a:ext uri="{FF2B5EF4-FFF2-40B4-BE49-F238E27FC236}">
                  <a16:creationId xmlns:a16="http://schemas.microsoft.com/office/drawing/2014/main" id="{716CFD21-99E2-4CB5-AA8D-8DA5EB7898E6}"/>
                </a:ext>
              </a:extLst>
            </p:cNvPr>
            <p:cNvSpPr>
              <a:spLocks/>
            </p:cNvSpPr>
            <p:nvPr userDrawn="1"/>
          </p:nvSpPr>
          <p:spPr bwMode="auto">
            <a:xfrm>
              <a:off x="1603888" y="2326906"/>
              <a:ext cx="425556" cy="644516"/>
            </a:xfrm>
            <a:custGeom>
              <a:avLst/>
              <a:gdLst>
                <a:gd name="T0" fmla="*/ 60 w 89"/>
                <a:gd name="T1" fmla="*/ 91 h 133"/>
                <a:gd name="T2" fmla="*/ 44 w 89"/>
                <a:gd name="T3" fmla="*/ 108 h 133"/>
                <a:gd name="T4" fmla="*/ 28 w 89"/>
                <a:gd name="T5" fmla="*/ 91 h 133"/>
                <a:gd name="T6" fmla="*/ 28 w 89"/>
                <a:gd name="T7" fmla="*/ 0 h 133"/>
                <a:gd name="T8" fmla="*/ 0 w 89"/>
                <a:gd name="T9" fmla="*/ 0 h 133"/>
                <a:gd name="T10" fmla="*/ 0 w 89"/>
                <a:gd name="T11" fmla="*/ 91 h 133"/>
                <a:gd name="T12" fmla="*/ 44 w 89"/>
                <a:gd name="T13" fmla="*/ 133 h 133"/>
                <a:gd name="T14" fmla="*/ 89 w 89"/>
                <a:gd name="T15" fmla="*/ 91 h 133"/>
                <a:gd name="T16" fmla="*/ 89 w 89"/>
                <a:gd name="T17" fmla="*/ 0 h 133"/>
                <a:gd name="T18" fmla="*/ 60 w 89"/>
                <a:gd name="T19" fmla="*/ 0 h 133"/>
                <a:gd name="T20" fmla="*/ 60 w 89"/>
                <a:gd name="T21" fmla="*/ 9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133">
                  <a:moveTo>
                    <a:pt x="60" y="91"/>
                  </a:moveTo>
                  <a:cubicBezTo>
                    <a:pt x="60" y="101"/>
                    <a:pt x="54" y="108"/>
                    <a:pt x="44" y="108"/>
                  </a:cubicBezTo>
                  <a:cubicBezTo>
                    <a:pt x="34" y="108"/>
                    <a:pt x="28" y="101"/>
                    <a:pt x="28" y="91"/>
                  </a:cubicBezTo>
                  <a:cubicBezTo>
                    <a:pt x="28" y="0"/>
                    <a:pt x="28" y="0"/>
                    <a:pt x="28" y="0"/>
                  </a:cubicBezTo>
                  <a:cubicBezTo>
                    <a:pt x="0" y="0"/>
                    <a:pt x="0" y="0"/>
                    <a:pt x="0" y="0"/>
                  </a:cubicBezTo>
                  <a:cubicBezTo>
                    <a:pt x="0" y="91"/>
                    <a:pt x="0" y="91"/>
                    <a:pt x="0" y="91"/>
                  </a:cubicBezTo>
                  <a:cubicBezTo>
                    <a:pt x="0" y="117"/>
                    <a:pt x="18" y="133"/>
                    <a:pt x="44" y="133"/>
                  </a:cubicBezTo>
                  <a:cubicBezTo>
                    <a:pt x="71" y="133"/>
                    <a:pt x="89" y="117"/>
                    <a:pt x="89" y="91"/>
                  </a:cubicBezTo>
                  <a:cubicBezTo>
                    <a:pt x="89" y="0"/>
                    <a:pt x="89" y="0"/>
                    <a:pt x="89" y="0"/>
                  </a:cubicBezTo>
                  <a:cubicBezTo>
                    <a:pt x="60" y="0"/>
                    <a:pt x="60" y="0"/>
                    <a:pt x="60" y="0"/>
                  </a:cubicBezTo>
                  <a:lnTo>
                    <a:pt x="60" y="91"/>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defTabSz="685766"/>
              <a:endParaRPr lang="en-US" sz="1350" dirty="0">
                <a:solidFill>
                  <a:prstClr val="black"/>
                </a:solidFill>
                <a:latin typeface="Arial"/>
              </a:endParaRPr>
            </a:p>
          </p:txBody>
        </p:sp>
        <p:sp>
          <p:nvSpPr>
            <p:cNvPr id="12" name="Freeform 44">
              <a:extLst>
                <a:ext uri="{FF2B5EF4-FFF2-40B4-BE49-F238E27FC236}">
                  <a16:creationId xmlns:a16="http://schemas.microsoft.com/office/drawing/2014/main" id="{A2675B5D-EF01-4CE1-BE1F-183744E58FF5}"/>
                </a:ext>
              </a:extLst>
            </p:cNvPr>
            <p:cNvSpPr>
              <a:spLocks/>
            </p:cNvSpPr>
            <p:nvPr userDrawn="1"/>
          </p:nvSpPr>
          <p:spPr bwMode="auto">
            <a:xfrm>
              <a:off x="2638644" y="2318076"/>
              <a:ext cx="423790" cy="653345"/>
            </a:xfrm>
            <a:custGeom>
              <a:avLst/>
              <a:gdLst>
                <a:gd name="T0" fmla="*/ 56 w 88"/>
                <a:gd name="T1" fmla="*/ 56 h 135"/>
                <a:gd name="T2" fmla="*/ 40 w 88"/>
                <a:gd name="T3" fmla="*/ 49 h 135"/>
                <a:gd name="T4" fmla="*/ 29 w 88"/>
                <a:gd name="T5" fmla="*/ 36 h 135"/>
                <a:gd name="T6" fmla="*/ 44 w 88"/>
                <a:gd name="T7" fmla="*/ 24 h 135"/>
                <a:gd name="T8" fmla="*/ 59 w 88"/>
                <a:gd name="T9" fmla="*/ 39 h 135"/>
                <a:gd name="T10" fmla="*/ 59 w 88"/>
                <a:gd name="T11" fmla="*/ 43 h 135"/>
                <a:gd name="T12" fmla="*/ 85 w 88"/>
                <a:gd name="T13" fmla="*/ 43 h 135"/>
                <a:gd name="T14" fmla="*/ 85 w 88"/>
                <a:gd name="T15" fmla="*/ 40 h 135"/>
                <a:gd name="T16" fmla="*/ 44 w 88"/>
                <a:gd name="T17" fmla="*/ 0 h 135"/>
                <a:gd name="T18" fmla="*/ 2 w 88"/>
                <a:gd name="T19" fmla="*/ 38 h 135"/>
                <a:gd name="T20" fmla="*/ 31 w 88"/>
                <a:gd name="T21" fmla="*/ 76 h 135"/>
                <a:gd name="T22" fmla="*/ 50 w 88"/>
                <a:gd name="T23" fmla="*/ 83 h 135"/>
                <a:gd name="T24" fmla="*/ 61 w 88"/>
                <a:gd name="T25" fmla="*/ 97 h 135"/>
                <a:gd name="T26" fmla="*/ 44 w 88"/>
                <a:gd name="T27" fmla="*/ 112 h 135"/>
                <a:gd name="T28" fmla="*/ 27 w 88"/>
                <a:gd name="T29" fmla="*/ 96 h 135"/>
                <a:gd name="T30" fmla="*/ 27 w 88"/>
                <a:gd name="T31" fmla="*/ 91 h 135"/>
                <a:gd name="T32" fmla="*/ 0 w 88"/>
                <a:gd name="T33" fmla="*/ 91 h 135"/>
                <a:gd name="T34" fmla="*/ 0 w 88"/>
                <a:gd name="T35" fmla="*/ 96 h 135"/>
                <a:gd name="T36" fmla="*/ 44 w 88"/>
                <a:gd name="T37" fmla="*/ 135 h 135"/>
                <a:gd name="T38" fmla="*/ 88 w 88"/>
                <a:gd name="T39" fmla="*/ 94 h 135"/>
                <a:gd name="T40" fmla="*/ 56 w 88"/>
                <a:gd name="T41" fmla="*/ 5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35">
                  <a:moveTo>
                    <a:pt x="56" y="56"/>
                  </a:moveTo>
                  <a:cubicBezTo>
                    <a:pt x="40" y="49"/>
                    <a:pt x="40" y="49"/>
                    <a:pt x="40" y="49"/>
                  </a:cubicBezTo>
                  <a:cubicBezTo>
                    <a:pt x="31" y="46"/>
                    <a:pt x="29" y="40"/>
                    <a:pt x="29" y="36"/>
                  </a:cubicBezTo>
                  <a:cubicBezTo>
                    <a:pt x="29" y="29"/>
                    <a:pt x="34" y="24"/>
                    <a:pt x="44" y="24"/>
                  </a:cubicBezTo>
                  <a:cubicBezTo>
                    <a:pt x="53" y="24"/>
                    <a:pt x="59" y="30"/>
                    <a:pt x="59" y="39"/>
                  </a:cubicBezTo>
                  <a:cubicBezTo>
                    <a:pt x="59" y="43"/>
                    <a:pt x="59" y="43"/>
                    <a:pt x="59" y="43"/>
                  </a:cubicBezTo>
                  <a:cubicBezTo>
                    <a:pt x="85" y="43"/>
                    <a:pt x="85" y="43"/>
                    <a:pt x="85" y="43"/>
                  </a:cubicBezTo>
                  <a:cubicBezTo>
                    <a:pt x="85" y="40"/>
                    <a:pt x="85" y="40"/>
                    <a:pt x="85" y="40"/>
                  </a:cubicBezTo>
                  <a:cubicBezTo>
                    <a:pt x="85" y="15"/>
                    <a:pt x="69" y="0"/>
                    <a:pt x="44" y="0"/>
                  </a:cubicBezTo>
                  <a:cubicBezTo>
                    <a:pt x="18" y="0"/>
                    <a:pt x="2" y="18"/>
                    <a:pt x="2" y="38"/>
                  </a:cubicBezTo>
                  <a:cubicBezTo>
                    <a:pt x="2" y="57"/>
                    <a:pt x="12" y="69"/>
                    <a:pt x="31" y="76"/>
                  </a:cubicBezTo>
                  <a:cubicBezTo>
                    <a:pt x="50" y="83"/>
                    <a:pt x="50" y="83"/>
                    <a:pt x="50" y="83"/>
                  </a:cubicBezTo>
                  <a:cubicBezTo>
                    <a:pt x="58" y="86"/>
                    <a:pt x="61" y="90"/>
                    <a:pt x="61" y="97"/>
                  </a:cubicBezTo>
                  <a:cubicBezTo>
                    <a:pt x="61" y="106"/>
                    <a:pt x="55" y="112"/>
                    <a:pt x="44" y="112"/>
                  </a:cubicBezTo>
                  <a:cubicBezTo>
                    <a:pt x="33" y="112"/>
                    <a:pt x="27" y="107"/>
                    <a:pt x="27" y="96"/>
                  </a:cubicBezTo>
                  <a:cubicBezTo>
                    <a:pt x="27" y="91"/>
                    <a:pt x="27" y="91"/>
                    <a:pt x="27" y="91"/>
                  </a:cubicBezTo>
                  <a:cubicBezTo>
                    <a:pt x="0" y="91"/>
                    <a:pt x="0" y="91"/>
                    <a:pt x="0" y="91"/>
                  </a:cubicBezTo>
                  <a:cubicBezTo>
                    <a:pt x="0" y="96"/>
                    <a:pt x="0" y="96"/>
                    <a:pt x="0" y="96"/>
                  </a:cubicBezTo>
                  <a:cubicBezTo>
                    <a:pt x="0" y="120"/>
                    <a:pt x="19" y="135"/>
                    <a:pt x="44" y="135"/>
                  </a:cubicBezTo>
                  <a:cubicBezTo>
                    <a:pt x="72" y="135"/>
                    <a:pt x="88" y="118"/>
                    <a:pt x="88" y="94"/>
                  </a:cubicBezTo>
                  <a:cubicBezTo>
                    <a:pt x="88" y="70"/>
                    <a:pt x="73" y="62"/>
                    <a:pt x="56" y="56"/>
                  </a:cubicBezTo>
                </a:path>
              </a:pathLst>
            </a:custGeom>
            <a:solidFill>
              <a:srgbClr val="FFFFFF"/>
            </a:solidFill>
            <a:ln>
              <a:noFill/>
            </a:ln>
          </p:spPr>
          <p:txBody>
            <a:bodyPr vert="horz" wrap="square" lIns="68580" tIns="34290" rIns="68580" bIns="34290" numCol="1" anchor="t" anchorCtr="0" compatLnSpc="1">
              <a:prstTxWarp prst="textNoShape">
                <a:avLst/>
              </a:prstTxWarp>
            </a:bodyPr>
            <a:lstStyle/>
            <a:p>
              <a:pPr defTabSz="685766"/>
              <a:endParaRPr lang="en-US" sz="1350" dirty="0">
                <a:solidFill>
                  <a:prstClr val="black"/>
                </a:solidFill>
                <a:latin typeface="Arial"/>
              </a:endParaRPr>
            </a:p>
          </p:txBody>
        </p:sp>
        <p:grpSp>
          <p:nvGrpSpPr>
            <p:cNvPr id="13" name="Group 12">
              <a:extLst>
                <a:ext uri="{FF2B5EF4-FFF2-40B4-BE49-F238E27FC236}">
                  <a16:creationId xmlns:a16="http://schemas.microsoft.com/office/drawing/2014/main" id="{6F80DEEE-C20E-47A6-B2EB-84F8A0A2EA1E}"/>
                </a:ext>
              </a:extLst>
            </p:cNvPr>
            <p:cNvGrpSpPr/>
            <p:nvPr userDrawn="1"/>
          </p:nvGrpSpPr>
          <p:grpSpPr>
            <a:xfrm>
              <a:off x="883444" y="2123839"/>
              <a:ext cx="503250" cy="939403"/>
              <a:chOff x="3997325" y="4244976"/>
              <a:chExt cx="452437" cy="844550"/>
            </a:xfrm>
            <a:solidFill>
              <a:srgbClr val="FFFFFF"/>
            </a:solidFill>
          </p:grpSpPr>
          <p:sp>
            <p:nvSpPr>
              <p:cNvPr id="14" name="Freeform 45">
                <a:extLst>
                  <a:ext uri="{FF2B5EF4-FFF2-40B4-BE49-F238E27FC236}">
                    <a16:creationId xmlns:a16="http://schemas.microsoft.com/office/drawing/2014/main" id="{70FDFCF1-632C-465A-8D39-6B8771F0A77A}"/>
                  </a:ext>
                </a:extLst>
              </p:cNvPr>
              <p:cNvSpPr>
                <a:spLocks/>
              </p:cNvSpPr>
              <p:nvPr/>
            </p:nvSpPr>
            <p:spPr bwMode="auto">
              <a:xfrm>
                <a:off x="3997325" y="4611689"/>
                <a:ext cx="107950" cy="107950"/>
              </a:xfrm>
              <a:custGeom>
                <a:avLst/>
                <a:gdLst>
                  <a:gd name="T0" fmla="*/ 68 w 68"/>
                  <a:gd name="T1" fmla="*/ 32 h 68"/>
                  <a:gd name="T2" fmla="*/ 36 w 68"/>
                  <a:gd name="T3" fmla="*/ 0 h 68"/>
                  <a:gd name="T4" fmla="*/ 0 w 68"/>
                  <a:gd name="T5" fmla="*/ 32 h 68"/>
                  <a:gd name="T6" fmla="*/ 36 w 68"/>
                  <a:gd name="T7" fmla="*/ 68 h 68"/>
                  <a:gd name="T8" fmla="*/ 68 w 68"/>
                  <a:gd name="T9" fmla="*/ 32 h 68"/>
                </a:gdLst>
                <a:ahLst/>
                <a:cxnLst>
                  <a:cxn ang="0">
                    <a:pos x="T0" y="T1"/>
                  </a:cxn>
                  <a:cxn ang="0">
                    <a:pos x="T2" y="T3"/>
                  </a:cxn>
                  <a:cxn ang="0">
                    <a:pos x="T4" y="T5"/>
                  </a:cxn>
                  <a:cxn ang="0">
                    <a:pos x="T6" y="T7"/>
                  </a:cxn>
                  <a:cxn ang="0">
                    <a:pos x="T8" y="T9"/>
                  </a:cxn>
                </a:cxnLst>
                <a:rect l="0" t="0" r="r" b="b"/>
                <a:pathLst>
                  <a:path w="68" h="68">
                    <a:moveTo>
                      <a:pt x="68" y="32"/>
                    </a:moveTo>
                    <a:lnTo>
                      <a:pt x="36" y="0"/>
                    </a:lnTo>
                    <a:lnTo>
                      <a:pt x="0" y="32"/>
                    </a:lnTo>
                    <a:lnTo>
                      <a:pt x="36" y="68"/>
                    </a:lnTo>
                    <a:lnTo>
                      <a:pt x="68"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endParaRPr lang="en-US" sz="1350" dirty="0">
                  <a:solidFill>
                    <a:prstClr val="black"/>
                  </a:solidFill>
                  <a:latin typeface="Arial"/>
                </a:endParaRPr>
              </a:p>
            </p:txBody>
          </p:sp>
          <p:sp>
            <p:nvSpPr>
              <p:cNvPr id="15" name="Freeform 46">
                <a:extLst>
                  <a:ext uri="{FF2B5EF4-FFF2-40B4-BE49-F238E27FC236}">
                    <a16:creationId xmlns:a16="http://schemas.microsoft.com/office/drawing/2014/main" id="{DC43735C-26D6-4910-89A0-E0C099DF1C96}"/>
                  </a:ext>
                </a:extLst>
              </p:cNvPr>
              <p:cNvSpPr>
                <a:spLocks/>
              </p:cNvSpPr>
              <p:nvPr/>
            </p:nvSpPr>
            <p:spPr bwMode="auto">
              <a:xfrm>
                <a:off x="3997325" y="4589464"/>
                <a:ext cx="323850" cy="260350"/>
              </a:xfrm>
              <a:custGeom>
                <a:avLst/>
                <a:gdLst>
                  <a:gd name="T0" fmla="*/ 53 w 75"/>
                  <a:gd name="T1" fmla="*/ 20 h 60"/>
                  <a:gd name="T2" fmla="*/ 62 w 75"/>
                  <a:gd name="T3" fmla="*/ 30 h 60"/>
                  <a:gd name="T4" fmla="*/ 75 w 75"/>
                  <a:gd name="T5" fmla="*/ 17 h 60"/>
                  <a:gd name="T6" fmla="*/ 62 w 75"/>
                  <a:gd name="T7" fmla="*/ 5 h 60"/>
                  <a:gd name="T8" fmla="*/ 44 w 75"/>
                  <a:gd name="T9" fmla="*/ 5 h 60"/>
                  <a:gd name="T10" fmla="*/ 0 w 75"/>
                  <a:gd name="T11" fmla="*/ 48 h 60"/>
                  <a:gd name="T12" fmla="*/ 13 w 75"/>
                  <a:gd name="T13" fmla="*/ 60 h 60"/>
                  <a:gd name="T14" fmla="*/ 53 w 75"/>
                  <a:gd name="T15" fmla="*/ 2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0">
                    <a:moveTo>
                      <a:pt x="53" y="20"/>
                    </a:moveTo>
                    <a:cubicBezTo>
                      <a:pt x="62" y="30"/>
                      <a:pt x="62" y="30"/>
                      <a:pt x="62" y="30"/>
                    </a:cubicBezTo>
                    <a:cubicBezTo>
                      <a:pt x="75" y="17"/>
                      <a:pt x="75" y="17"/>
                      <a:pt x="75" y="17"/>
                    </a:cubicBezTo>
                    <a:cubicBezTo>
                      <a:pt x="62" y="5"/>
                      <a:pt x="62" y="5"/>
                      <a:pt x="62" y="5"/>
                    </a:cubicBezTo>
                    <a:cubicBezTo>
                      <a:pt x="57" y="0"/>
                      <a:pt x="49" y="0"/>
                      <a:pt x="44" y="5"/>
                    </a:cubicBezTo>
                    <a:cubicBezTo>
                      <a:pt x="0" y="48"/>
                      <a:pt x="0" y="48"/>
                      <a:pt x="0" y="48"/>
                    </a:cubicBezTo>
                    <a:cubicBezTo>
                      <a:pt x="13" y="60"/>
                      <a:pt x="13" y="60"/>
                      <a:pt x="13" y="60"/>
                    </a:cubicBezTo>
                    <a:lnTo>
                      <a:pt x="5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endParaRPr lang="en-US" sz="1350" dirty="0">
                  <a:solidFill>
                    <a:prstClr val="black"/>
                  </a:solidFill>
                  <a:latin typeface="Arial"/>
                </a:endParaRPr>
              </a:p>
            </p:txBody>
          </p:sp>
          <p:sp>
            <p:nvSpPr>
              <p:cNvPr id="16" name="Freeform 47">
                <a:extLst>
                  <a:ext uri="{FF2B5EF4-FFF2-40B4-BE49-F238E27FC236}">
                    <a16:creationId xmlns:a16="http://schemas.microsoft.com/office/drawing/2014/main" id="{E5789F5B-B38C-450C-81BE-4BC74AE34F0E}"/>
                  </a:ext>
                </a:extLst>
              </p:cNvPr>
              <p:cNvSpPr>
                <a:spLocks/>
              </p:cNvSpPr>
              <p:nvPr/>
            </p:nvSpPr>
            <p:spPr bwMode="auto">
              <a:xfrm>
                <a:off x="4024312" y="4849814"/>
                <a:ext cx="188912" cy="134938"/>
              </a:xfrm>
              <a:custGeom>
                <a:avLst/>
                <a:gdLst>
                  <a:gd name="T0" fmla="*/ 44 w 44"/>
                  <a:gd name="T1" fmla="*/ 13 h 31"/>
                  <a:gd name="T2" fmla="*/ 31 w 44"/>
                  <a:gd name="T3" fmla="*/ 0 h 31"/>
                  <a:gd name="T4" fmla="*/ 22 w 44"/>
                  <a:gd name="T5" fmla="*/ 10 h 31"/>
                  <a:gd name="T6" fmla="*/ 13 w 44"/>
                  <a:gd name="T7" fmla="*/ 0 h 31"/>
                  <a:gd name="T8" fmla="*/ 0 w 44"/>
                  <a:gd name="T9" fmla="*/ 13 h 31"/>
                  <a:gd name="T10" fmla="*/ 13 w 44"/>
                  <a:gd name="T11" fmla="*/ 25 h 31"/>
                  <a:gd name="T12" fmla="*/ 31 w 44"/>
                  <a:gd name="T13" fmla="*/ 25 h 31"/>
                  <a:gd name="T14" fmla="*/ 44 w 44"/>
                  <a:gd name="T15" fmla="*/ 13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31">
                    <a:moveTo>
                      <a:pt x="44" y="13"/>
                    </a:moveTo>
                    <a:cubicBezTo>
                      <a:pt x="31" y="0"/>
                      <a:pt x="31" y="0"/>
                      <a:pt x="31" y="0"/>
                    </a:cubicBezTo>
                    <a:cubicBezTo>
                      <a:pt x="22" y="10"/>
                      <a:pt x="22" y="10"/>
                      <a:pt x="22" y="10"/>
                    </a:cubicBezTo>
                    <a:cubicBezTo>
                      <a:pt x="13" y="0"/>
                      <a:pt x="13" y="0"/>
                      <a:pt x="13" y="0"/>
                    </a:cubicBezTo>
                    <a:cubicBezTo>
                      <a:pt x="0" y="13"/>
                      <a:pt x="0" y="13"/>
                      <a:pt x="0" y="13"/>
                    </a:cubicBezTo>
                    <a:cubicBezTo>
                      <a:pt x="13" y="25"/>
                      <a:pt x="13" y="25"/>
                      <a:pt x="13" y="25"/>
                    </a:cubicBezTo>
                    <a:cubicBezTo>
                      <a:pt x="18" y="31"/>
                      <a:pt x="26" y="31"/>
                      <a:pt x="31" y="25"/>
                    </a:cubicBezTo>
                    <a:lnTo>
                      <a:pt x="4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endParaRPr lang="en-US" sz="1350" dirty="0">
                  <a:solidFill>
                    <a:prstClr val="black"/>
                  </a:solidFill>
                  <a:latin typeface="Arial"/>
                </a:endParaRPr>
              </a:p>
            </p:txBody>
          </p:sp>
          <p:sp>
            <p:nvSpPr>
              <p:cNvPr id="17" name="Freeform 48">
                <a:extLst>
                  <a:ext uri="{FF2B5EF4-FFF2-40B4-BE49-F238E27FC236}">
                    <a16:creationId xmlns:a16="http://schemas.microsoft.com/office/drawing/2014/main" id="{9998DE3F-C1F3-47DE-9DD2-E7F459B79F9A}"/>
                  </a:ext>
                </a:extLst>
              </p:cNvPr>
              <p:cNvSpPr>
                <a:spLocks/>
              </p:cNvSpPr>
              <p:nvPr/>
            </p:nvSpPr>
            <p:spPr bwMode="auto">
              <a:xfrm>
                <a:off x="4130675" y="4959351"/>
                <a:ext cx="190500" cy="130175"/>
              </a:xfrm>
              <a:custGeom>
                <a:avLst/>
                <a:gdLst>
                  <a:gd name="T0" fmla="*/ 22 w 44"/>
                  <a:gd name="T1" fmla="*/ 10 h 30"/>
                  <a:gd name="T2" fmla="*/ 12 w 44"/>
                  <a:gd name="T3" fmla="*/ 0 h 30"/>
                  <a:gd name="T4" fmla="*/ 0 w 44"/>
                  <a:gd name="T5" fmla="*/ 13 h 30"/>
                  <a:gd name="T6" fmla="*/ 13 w 44"/>
                  <a:gd name="T7" fmla="*/ 25 h 30"/>
                  <a:gd name="T8" fmla="*/ 31 w 44"/>
                  <a:gd name="T9" fmla="*/ 25 h 30"/>
                  <a:gd name="T10" fmla="*/ 44 w 44"/>
                  <a:gd name="T11" fmla="*/ 13 h 30"/>
                  <a:gd name="T12" fmla="*/ 31 w 44"/>
                  <a:gd name="T13" fmla="*/ 0 h 30"/>
                  <a:gd name="T14" fmla="*/ 22 w 44"/>
                  <a:gd name="T15" fmla="*/ 1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30">
                    <a:moveTo>
                      <a:pt x="22" y="10"/>
                    </a:moveTo>
                    <a:cubicBezTo>
                      <a:pt x="12" y="0"/>
                      <a:pt x="12" y="0"/>
                      <a:pt x="12" y="0"/>
                    </a:cubicBezTo>
                    <a:cubicBezTo>
                      <a:pt x="0" y="13"/>
                      <a:pt x="0" y="13"/>
                      <a:pt x="0" y="13"/>
                    </a:cubicBezTo>
                    <a:cubicBezTo>
                      <a:pt x="13" y="25"/>
                      <a:pt x="13" y="25"/>
                      <a:pt x="13" y="25"/>
                    </a:cubicBezTo>
                    <a:cubicBezTo>
                      <a:pt x="18" y="30"/>
                      <a:pt x="26" y="30"/>
                      <a:pt x="31" y="25"/>
                    </a:cubicBezTo>
                    <a:cubicBezTo>
                      <a:pt x="44" y="13"/>
                      <a:pt x="44" y="13"/>
                      <a:pt x="44" y="13"/>
                    </a:cubicBezTo>
                    <a:cubicBezTo>
                      <a:pt x="31" y="0"/>
                      <a:pt x="31" y="0"/>
                      <a:pt x="31" y="0"/>
                    </a:cubicBezTo>
                    <a:lnTo>
                      <a:pt x="2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endParaRPr lang="en-US" sz="1350" dirty="0">
                  <a:solidFill>
                    <a:prstClr val="black"/>
                  </a:solidFill>
                  <a:latin typeface="Arial"/>
                </a:endParaRPr>
              </a:p>
            </p:txBody>
          </p:sp>
          <p:sp>
            <p:nvSpPr>
              <p:cNvPr id="18" name="Freeform 49">
                <a:extLst>
                  <a:ext uri="{FF2B5EF4-FFF2-40B4-BE49-F238E27FC236}">
                    <a16:creationId xmlns:a16="http://schemas.microsoft.com/office/drawing/2014/main" id="{6341D538-73F4-416A-BBA2-1F5AFF0859EB}"/>
                  </a:ext>
                </a:extLst>
              </p:cNvPr>
              <p:cNvSpPr>
                <a:spLocks/>
              </p:cNvSpPr>
              <p:nvPr/>
            </p:nvSpPr>
            <p:spPr bwMode="auto">
              <a:xfrm>
                <a:off x="4238625" y="4849814"/>
                <a:ext cx="185737" cy="134938"/>
              </a:xfrm>
              <a:custGeom>
                <a:avLst/>
                <a:gdLst>
                  <a:gd name="T0" fmla="*/ 22 w 43"/>
                  <a:gd name="T1" fmla="*/ 10 h 31"/>
                  <a:gd name="T2" fmla="*/ 12 w 43"/>
                  <a:gd name="T3" fmla="*/ 0 h 31"/>
                  <a:gd name="T4" fmla="*/ 0 w 43"/>
                  <a:gd name="T5" fmla="*/ 13 h 31"/>
                  <a:gd name="T6" fmla="*/ 12 w 43"/>
                  <a:gd name="T7" fmla="*/ 25 h 31"/>
                  <a:gd name="T8" fmla="*/ 31 w 43"/>
                  <a:gd name="T9" fmla="*/ 25 h 31"/>
                  <a:gd name="T10" fmla="*/ 43 w 43"/>
                  <a:gd name="T11" fmla="*/ 13 h 31"/>
                  <a:gd name="T12" fmla="*/ 31 w 43"/>
                  <a:gd name="T13" fmla="*/ 0 h 31"/>
                  <a:gd name="T14" fmla="*/ 22 w 43"/>
                  <a:gd name="T15" fmla="*/ 1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31">
                    <a:moveTo>
                      <a:pt x="22" y="10"/>
                    </a:moveTo>
                    <a:cubicBezTo>
                      <a:pt x="12" y="0"/>
                      <a:pt x="12" y="0"/>
                      <a:pt x="12" y="0"/>
                    </a:cubicBezTo>
                    <a:cubicBezTo>
                      <a:pt x="0" y="13"/>
                      <a:pt x="0" y="13"/>
                      <a:pt x="0" y="13"/>
                    </a:cubicBezTo>
                    <a:cubicBezTo>
                      <a:pt x="12" y="25"/>
                      <a:pt x="12" y="25"/>
                      <a:pt x="12" y="25"/>
                    </a:cubicBezTo>
                    <a:cubicBezTo>
                      <a:pt x="17" y="31"/>
                      <a:pt x="26" y="31"/>
                      <a:pt x="31" y="25"/>
                    </a:cubicBezTo>
                    <a:cubicBezTo>
                      <a:pt x="43" y="13"/>
                      <a:pt x="43" y="13"/>
                      <a:pt x="43" y="13"/>
                    </a:cubicBezTo>
                    <a:cubicBezTo>
                      <a:pt x="31" y="0"/>
                      <a:pt x="31" y="0"/>
                      <a:pt x="31" y="0"/>
                    </a:cubicBezTo>
                    <a:lnTo>
                      <a:pt x="2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endParaRPr lang="en-US" sz="1350" dirty="0">
                  <a:solidFill>
                    <a:prstClr val="black"/>
                  </a:solidFill>
                  <a:latin typeface="Arial"/>
                </a:endParaRPr>
              </a:p>
            </p:txBody>
          </p:sp>
          <p:sp>
            <p:nvSpPr>
              <p:cNvPr id="19" name="Freeform 50">
                <a:extLst>
                  <a:ext uri="{FF2B5EF4-FFF2-40B4-BE49-F238E27FC236}">
                    <a16:creationId xmlns:a16="http://schemas.microsoft.com/office/drawing/2014/main" id="{7D05EDB5-43CA-4E55-843B-01305B5C3DBD}"/>
                  </a:ext>
                </a:extLst>
              </p:cNvPr>
              <p:cNvSpPr>
                <a:spLocks/>
              </p:cNvSpPr>
              <p:nvPr/>
            </p:nvSpPr>
            <p:spPr bwMode="auto">
              <a:xfrm>
                <a:off x="4346575" y="4745039"/>
                <a:ext cx="103187" cy="104775"/>
              </a:xfrm>
              <a:custGeom>
                <a:avLst/>
                <a:gdLst>
                  <a:gd name="T0" fmla="*/ 0 w 65"/>
                  <a:gd name="T1" fmla="*/ 33 h 66"/>
                  <a:gd name="T2" fmla="*/ 33 w 65"/>
                  <a:gd name="T3" fmla="*/ 66 h 66"/>
                  <a:gd name="T4" fmla="*/ 65 w 65"/>
                  <a:gd name="T5" fmla="*/ 33 h 66"/>
                  <a:gd name="T6" fmla="*/ 33 w 65"/>
                  <a:gd name="T7" fmla="*/ 0 h 66"/>
                  <a:gd name="T8" fmla="*/ 0 w 65"/>
                  <a:gd name="T9" fmla="*/ 33 h 66"/>
                </a:gdLst>
                <a:ahLst/>
                <a:cxnLst>
                  <a:cxn ang="0">
                    <a:pos x="T0" y="T1"/>
                  </a:cxn>
                  <a:cxn ang="0">
                    <a:pos x="T2" y="T3"/>
                  </a:cxn>
                  <a:cxn ang="0">
                    <a:pos x="T4" y="T5"/>
                  </a:cxn>
                  <a:cxn ang="0">
                    <a:pos x="T6" y="T7"/>
                  </a:cxn>
                  <a:cxn ang="0">
                    <a:pos x="T8" y="T9"/>
                  </a:cxn>
                </a:cxnLst>
                <a:rect l="0" t="0" r="r" b="b"/>
                <a:pathLst>
                  <a:path w="65" h="66">
                    <a:moveTo>
                      <a:pt x="0" y="33"/>
                    </a:moveTo>
                    <a:lnTo>
                      <a:pt x="33" y="66"/>
                    </a:lnTo>
                    <a:lnTo>
                      <a:pt x="65" y="33"/>
                    </a:lnTo>
                    <a:lnTo>
                      <a:pt x="33" y="0"/>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endParaRPr lang="en-US" sz="1350" dirty="0">
                  <a:solidFill>
                    <a:prstClr val="black"/>
                  </a:solidFill>
                  <a:latin typeface="Arial"/>
                </a:endParaRPr>
              </a:p>
            </p:txBody>
          </p:sp>
          <p:sp>
            <p:nvSpPr>
              <p:cNvPr id="20" name="Freeform 51">
                <a:extLst>
                  <a:ext uri="{FF2B5EF4-FFF2-40B4-BE49-F238E27FC236}">
                    <a16:creationId xmlns:a16="http://schemas.microsoft.com/office/drawing/2014/main" id="{526E611F-39D9-45B6-BEFF-D37F1080FEDF}"/>
                  </a:ext>
                </a:extLst>
              </p:cNvPr>
              <p:cNvSpPr>
                <a:spLocks/>
              </p:cNvSpPr>
              <p:nvPr/>
            </p:nvSpPr>
            <p:spPr bwMode="auto">
              <a:xfrm>
                <a:off x="4130675" y="4611689"/>
                <a:ext cx="319087" cy="265113"/>
              </a:xfrm>
              <a:custGeom>
                <a:avLst/>
                <a:gdLst>
                  <a:gd name="T0" fmla="*/ 22 w 74"/>
                  <a:gd name="T1" fmla="*/ 40 h 61"/>
                  <a:gd name="T2" fmla="*/ 12 w 74"/>
                  <a:gd name="T3" fmla="*/ 31 h 61"/>
                  <a:gd name="T4" fmla="*/ 0 w 74"/>
                  <a:gd name="T5" fmla="*/ 43 h 61"/>
                  <a:gd name="T6" fmla="*/ 13 w 74"/>
                  <a:gd name="T7" fmla="*/ 56 h 61"/>
                  <a:gd name="T8" fmla="*/ 31 w 74"/>
                  <a:gd name="T9" fmla="*/ 56 h 61"/>
                  <a:gd name="T10" fmla="*/ 74 w 74"/>
                  <a:gd name="T11" fmla="*/ 12 h 61"/>
                  <a:gd name="T12" fmla="*/ 62 w 74"/>
                  <a:gd name="T13" fmla="*/ 0 h 61"/>
                  <a:gd name="T14" fmla="*/ 22 w 74"/>
                  <a:gd name="T15" fmla="*/ 4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61">
                    <a:moveTo>
                      <a:pt x="22" y="40"/>
                    </a:moveTo>
                    <a:cubicBezTo>
                      <a:pt x="12" y="31"/>
                      <a:pt x="12" y="31"/>
                      <a:pt x="12" y="31"/>
                    </a:cubicBezTo>
                    <a:cubicBezTo>
                      <a:pt x="0" y="43"/>
                      <a:pt x="0" y="43"/>
                      <a:pt x="0" y="43"/>
                    </a:cubicBezTo>
                    <a:cubicBezTo>
                      <a:pt x="13" y="56"/>
                      <a:pt x="13" y="56"/>
                      <a:pt x="13" y="56"/>
                    </a:cubicBezTo>
                    <a:cubicBezTo>
                      <a:pt x="18" y="61"/>
                      <a:pt x="26" y="61"/>
                      <a:pt x="31" y="56"/>
                    </a:cubicBezTo>
                    <a:cubicBezTo>
                      <a:pt x="74" y="12"/>
                      <a:pt x="74" y="12"/>
                      <a:pt x="74" y="12"/>
                    </a:cubicBezTo>
                    <a:cubicBezTo>
                      <a:pt x="62" y="0"/>
                      <a:pt x="62" y="0"/>
                      <a:pt x="62" y="0"/>
                    </a:cubicBezTo>
                    <a:lnTo>
                      <a:pt x="22"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endParaRPr lang="en-US" sz="1350" dirty="0">
                  <a:solidFill>
                    <a:prstClr val="black"/>
                  </a:solidFill>
                  <a:latin typeface="Arial"/>
                </a:endParaRPr>
              </a:p>
            </p:txBody>
          </p:sp>
          <p:sp>
            <p:nvSpPr>
              <p:cNvPr id="21" name="Freeform 52">
                <a:extLst>
                  <a:ext uri="{FF2B5EF4-FFF2-40B4-BE49-F238E27FC236}">
                    <a16:creationId xmlns:a16="http://schemas.microsoft.com/office/drawing/2014/main" id="{C497BAB7-28F0-40C8-9C3C-F55E9A3440BE}"/>
                  </a:ext>
                </a:extLst>
              </p:cNvPr>
              <p:cNvSpPr>
                <a:spLocks/>
              </p:cNvSpPr>
              <p:nvPr/>
            </p:nvSpPr>
            <p:spPr bwMode="auto">
              <a:xfrm>
                <a:off x="4152900" y="4244976"/>
                <a:ext cx="142875" cy="149225"/>
              </a:xfrm>
              <a:custGeom>
                <a:avLst/>
                <a:gdLst>
                  <a:gd name="T0" fmla="*/ 90 w 90"/>
                  <a:gd name="T1" fmla="*/ 47 h 94"/>
                  <a:gd name="T2" fmla="*/ 46 w 90"/>
                  <a:gd name="T3" fmla="*/ 0 h 94"/>
                  <a:gd name="T4" fmla="*/ 0 w 90"/>
                  <a:gd name="T5" fmla="*/ 47 h 94"/>
                  <a:gd name="T6" fmla="*/ 46 w 90"/>
                  <a:gd name="T7" fmla="*/ 94 h 94"/>
                  <a:gd name="T8" fmla="*/ 90 w 90"/>
                  <a:gd name="T9" fmla="*/ 47 h 94"/>
                </a:gdLst>
                <a:ahLst/>
                <a:cxnLst>
                  <a:cxn ang="0">
                    <a:pos x="T0" y="T1"/>
                  </a:cxn>
                  <a:cxn ang="0">
                    <a:pos x="T2" y="T3"/>
                  </a:cxn>
                  <a:cxn ang="0">
                    <a:pos x="T4" y="T5"/>
                  </a:cxn>
                  <a:cxn ang="0">
                    <a:pos x="T6" y="T7"/>
                  </a:cxn>
                  <a:cxn ang="0">
                    <a:pos x="T8" y="T9"/>
                  </a:cxn>
                </a:cxnLst>
                <a:rect l="0" t="0" r="r" b="b"/>
                <a:pathLst>
                  <a:path w="90" h="94">
                    <a:moveTo>
                      <a:pt x="90" y="47"/>
                    </a:moveTo>
                    <a:lnTo>
                      <a:pt x="46" y="0"/>
                    </a:lnTo>
                    <a:lnTo>
                      <a:pt x="0" y="47"/>
                    </a:lnTo>
                    <a:lnTo>
                      <a:pt x="46" y="94"/>
                    </a:lnTo>
                    <a:lnTo>
                      <a:pt x="9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endParaRPr lang="en-US" sz="1350" dirty="0">
                  <a:solidFill>
                    <a:prstClr val="black"/>
                  </a:solidFill>
                  <a:latin typeface="Arial"/>
                </a:endParaRPr>
              </a:p>
            </p:txBody>
          </p:sp>
          <p:sp>
            <p:nvSpPr>
              <p:cNvPr id="22" name="Freeform 53">
                <a:extLst>
                  <a:ext uri="{FF2B5EF4-FFF2-40B4-BE49-F238E27FC236}">
                    <a16:creationId xmlns:a16="http://schemas.microsoft.com/office/drawing/2014/main" id="{09280548-339A-4432-9A64-583BBD74D7DD}"/>
                  </a:ext>
                </a:extLst>
              </p:cNvPr>
              <p:cNvSpPr>
                <a:spLocks/>
              </p:cNvSpPr>
              <p:nvPr/>
            </p:nvSpPr>
            <p:spPr bwMode="auto">
              <a:xfrm>
                <a:off x="4032250" y="4371976"/>
                <a:ext cx="387350" cy="212725"/>
              </a:xfrm>
              <a:custGeom>
                <a:avLst/>
                <a:gdLst>
                  <a:gd name="T0" fmla="*/ 24 w 90"/>
                  <a:gd name="T1" fmla="*/ 26 h 49"/>
                  <a:gd name="T2" fmla="*/ 36 w 90"/>
                  <a:gd name="T3" fmla="*/ 26 h 49"/>
                  <a:gd name="T4" fmla="*/ 36 w 90"/>
                  <a:gd name="T5" fmla="*/ 49 h 49"/>
                  <a:gd name="T6" fmla="*/ 54 w 90"/>
                  <a:gd name="T7" fmla="*/ 49 h 49"/>
                  <a:gd name="T8" fmla="*/ 54 w 90"/>
                  <a:gd name="T9" fmla="*/ 26 h 49"/>
                  <a:gd name="T10" fmla="*/ 65 w 90"/>
                  <a:gd name="T11" fmla="*/ 26 h 49"/>
                  <a:gd name="T12" fmla="*/ 73 w 90"/>
                  <a:gd name="T13" fmla="*/ 33 h 49"/>
                  <a:gd name="T14" fmla="*/ 90 w 90"/>
                  <a:gd name="T15" fmla="*/ 17 h 49"/>
                  <a:gd name="T16" fmla="*/ 73 w 90"/>
                  <a:gd name="T17" fmla="*/ 0 h 49"/>
                  <a:gd name="T18" fmla="*/ 65 w 90"/>
                  <a:gd name="T19" fmla="*/ 8 h 49"/>
                  <a:gd name="T20" fmla="*/ 24 w 90"/>
                  <a:gd name="T21" fmla="*/ 8 h 49"/>
                  <a:gd name="T22" fmla="*/ 16 w 90"/>
                  <a:gd name="T23" fmla="*/ 0 h 49"/>
                  <a:gd name="T24" fmla="*/ 0 w 90"/>
                  <a:gd name="T25" fmla="*/ 17 h 49"/>
                  <a:gd name="T26" fmla="*/ 16 w 90"/>
                  <a:gd name="T27" fmla="*/ 33 h 49"/>
                  <a:gd name="T28" fmla="*/ 24 w 90"/>
                  <a:gd name="T29" fmla="*/ 2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49">
                    <a:moveTo>
                      <a:pt x="24" y="26"/>
                    </a:moveTo>
                    <a:cubicBezTo>
                      <a:pt x="36" y="26"/>
                      <a:pt x="36" y="26"/>
                      <a:pt x="36" y="26"/>
                    </a:cubicBezTo>
                    <a:cubicBezTo>
                      <a:pt x="36" y="49"/>
                      <a:pt x="36" y="49"/>
                      <a:pt x="36" y="49"/>
                    </a:cubicBezTo>
                    <a:cubicBezTo>
                      <a:pt x="41" y="46"/>
                      <a:pt x="48" y="46"/>
                      <a:pt x="54" y="49"/>
                    </a:cubicBezTo>
                    <a:cubicBezTo>
                      <a:pt x="54" y="26"/>
                      <a:pt x="54" y="26"/>
                      <a:pt x="54" y="26"/>
                    </a:cubicBezTo>
                    <a:cubicBezTo>
                      <a:pt x="65" y="26"/>
                      <a:pt x="65" y="26"/>
                      <a:pt x="65" y="26"/>
                    </a:cubicBezTo>
                    <a:cubicBezTo>
                      <a:pt x="73" y="33"/>
                      <a:pt x="73" y="33"/>
                      <a:pt x="73" y="33"/>
                    </a:cubicBezTo>
                    <a:cubicBezTo>
                      <a:pt x="90" y="17"/>
                      <a:pt x="90" y="17"/>
                      <a:pt x="90" y="17"/>
                    </a:cubicBezTo>
                    <a:cubicBezTo>
                      <a:pt x="73" y="0"/>
                      <a:pt x="73" y="0"/>
                      <a:pt x="73" y="0"/>
                    </a:cubicBezTo>
                    <a:cubicBezTo>
                      <a:pt x="65" y="8"/>
                      <a:pt x="65" y="8"/>
                      <a:pt x="65" y="8"/>
                    </a:cubicBezTo>
                    <a:cubicBezTo>
                      <a:pt x="24" y="8"/>
                      <a:pt x="24" y="8"/>
                      <a:pt x="24" y="8"/>
                    </a:cubicBezTo>
                    <a:cubicBezTo>
                      <a:pt x="16" y="0"/>
                      <a:pt x="16" y="0"/>
                      <a:pt x="16" y="0"/>
                    </a:cubicBezTo>
                    <a:cubicBezTo>
                      <a:pt x="0" y="17"/>
                      <a:pt x="0" y="17"/>
                      <a:pt x="0" y="17"/>
                    </a:cubicBezTo>
                    <a:cubicBezTo>
                      <a:pt x="16" y="33"/>
                      <a:pt x="16" y="33"/>
                      <a:pt x="16" y="33"/>
                    </a:cubicBezTo>
                    <a:lnTo>
                      <a:pt x="24"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66"/>
                <a:endParaRPr lang="en-US" sz="1350" dirty="0">
                  <a:solidFill>
                    <a:prstClr val="black"/>
                  </a:solidFill>
                  <a:latin typeface="Arial"/>
                </a:endParaRPr>
              </a:p>
            </p:txBody>
          </p:sp>
        </p:grpSp>
      </p:grpSp>
    </p:spTree>
    <p:extLst>
      <p:ext uri="{BB962C8B-B14F-4D97-AF65-F5344CB8AC3E}">
        <p14:creationId xmlns:p14="http://schemas.microsoft.com/office/powerpoint/2010/main" val="467279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yout 4">
    <p:bg>
      <p:bgRef idx="1001">
        <a:schemeClr val="bg1"/>
      </p:bgRef>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E0ADE0A-0058-F840-B5C2-8007274D77F5}"/>
              </a:ext>
            </a:extLst>
          </p:cNvPr>
          <p:cNvSpPr>
            <a:spLocks noGrp="1"/>
          </p:cNvSpPr>
          <p:nvPr>
            <p:ph type="title" hasCustomPrompt="1"/>
          </p:nvPr>
        </p:nvSpPr>
        <p:spPr>
          <a:xfrm>
            <a:off x="627854" y="855547"/>
            <a:ext cx="10326658" cy="1000685"/>
          </a:xfrm>
        </p:spPr>
        <p:txBody>
          <a:bodyPr anchor="t"/>
          <a:lstStyle>
            <a:lvl1pPr>
              <a:defRPr sz="3400">
                <a:solidFill>
                  <a:schemeClr val="tx1">
                    <a:lumMod val="95000"/>
                    <a:lumOff val="5000"/>
                  </a:schemeClr>
                </a:solidFill>
              </a:defRPr>
            </a:lvl1pPr>
          </a:lstStyle>
          <a:p>
            <a:r>
              <a:rPr lang="en-US" dirty="0"/>
              <a:t>Heading</a:t>
            </a:r>
          </a:p>
        </p:txBody>
      </p:sp>
      <p:sp>
        <p:nvSpPr>
          <p:cNvPr id="13" name="Text Placeholder 2">
            <a:extLst>
              <a:ext uri="{FF2B5EF4-FFF2-40B4-BE49-F238E27FC236}">
                <a16:creationId xmlns:a16="http://schemas.microsoft.com/office/drawing/2014/main" id="{C88A8D42-146D-E24F-BAAC-E035BD58A1AC}"/>
              </a:ext>
            </a:extLst>
          </p:cNvPr>
          <p:cNvSpPr>
            <a:spLocks noGrp="1"/>
          </p:cNvSpPr>
          <p:nvPr>
            <p:ph type="body" idx="12" hasCustomPrompt="1"/>
          </p:nvPr>
        </p:nvSpPr>
        <p:spPr>
          <a:xfrm>
            <a:off x="627854" y="2037935"/>
            <a:ext cx="10957594" cy="4081404"/>
          </a:xfrm>
        </p:spPr>
        <p:txBody>
          <a:bodyPr/>
          <a:lstStyle>
            <a:lvl1pPr marL="270000" indent="-270000">
              <a:lnSpc>
                <a:spcPct val="100000"/>
              </a:lnSpc>
              <a:spcBef>
                <a:spcPts val="0"/>
              </a:spcBef>
              <a:spcAft>
                <a:spcPts val="1000"/>
              </a:spcAft>
              <a:buFont typeface="Arial" panose="020B0604020202020204" pitchFamily="34" charset="0"/>
              <a:buChar char="•"/>
              <a:defRPr lang="en-AU" sz="2100" smtClean="0">
                <a:effectLs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edit Master</a:t>
            </a:r>
            <a:endParaRPr lang="en-AU" dirty="0">
              <a:effectLst/>
              <a:latin typeface="Helvetica" pitchFamily="2" charset="0"/>
            </a:endParaRPr>
          </a:p>
        </p:txBody>
      </p:sp>
      <p:sp>
        <p:nvSpPr>
          <p:cNvPr id="10" name="Round Same Side Corner Rectangle 9">
            <a:extLst>
              <a:ext uri="{FF2B5EF4-FFF2-40B4-BE49-F238E27FC236}">
                <a16:creationId xmlns:a16="http://schemas.microsoft.com/office/drawing/2014/main" id="{4A774342-138D-214F-B8E9-2E36E1B2BF69}"/>
              </a:ext>
            </a:extLst>
          </p:cNvPr>
          <p:cNvSpPr/>
          <p:nvPr userDrawn="1"/>
        </p:nvSpPr>
        <p:spPr>
          <a:xfrm rot="16200000">
            <a:off x="5998464" y="481584"/>
            <a:ext cx="469392" cy="11917680"/>
          </a:xfrm>
          <a:prstGeom prst="round2SameRect">
            <a:avLst>
              <a:gd name="adj1" fmla="val 43334"/>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2541CA3-E603-F740-905B-12EF2357A8E6}"/>
              </a:ext>
            </a:extLst>
          </p:cNvPr>
          <p:cNvPicPr>
            <a:picLocks noChangeAspect="1"/>
          </p:cNvPicPr>
          <p:nvPr userDrawn="1"/>
        </p:nvPicPr>
        <p:blipFill>
          <a:blip r:embed="rId2"/>
          <a:stretch>
            <a:fillRect/>
          </a:stretch>
        </p:blipFill>
        <p:spPr>
          <a:xfrm>
            <a:off x="573078" y="6287426"/>
            <a:ext cx="658649" cy="280276"/>
          </a:xfrm>
          <a:prstGeom prst="rect">
            <a:avLst/>
          </a:prstGeom>
        </p:spPr>
      </p:pic>
      <p:sp>
        <p:nvSpPr>
          <p:cNvPr id="15" name="Footer Placeholder 4">
            <a:extLst>
              <a:ext uri="{FF2B5EF4-FFF2-40B4-BE49-F238E27FC236}">
                <a16:creationId xmlns:a16="http://schemas.microsoft.com/office/drawing/2014/main" id="{60767ADF-03F7-5546-BD4C-A8933766BC52}"/>
              </a:ext>
            </a:extLst>
          </p:cNvPr>
          <p:cNvSpPr>
            <a:spLocks noGrp="1"/>
          </p:cNvSpPr>
          <p:nvPr>
            <p:ph type="ftr" sz="quarter" idx="11"/>
          </p:nvPr>
        </p:nvSpPr>
        <p:spPr>
          <a:xfrm>
            <a:off x="6363093" y="6255097"/>
            <a:ext cx="5402187" cy="365125"/>
          </a:xfrm>
        </p:spPr>
        <p:txBody>
          <a:bodyPr/>
          <a:lstStyle>
            <a:lvl1pPr algn="r">
              <a:defRPr sz="1000">
                <a:solidFill>
                  <a:schemeClr val="bg1"/>
                </a:solidFill>
              </a:defRPr>
            </a:lvl1pPr>
          </a:lstStyle>
          <a:p>
            <a:r>
              <a:rPr lang="en-US" dirty="0"/>
              <a:t>Institute for Public Policy and Governance</a:t>
            </a:r>
          </a:p>
        </p:txBody>
      </p:sp>
      <p:pic>
        <p:nvPicPr>
          <p:cNvPr id="7" name="Picture 6">
            <a:extLst>
              <a:ext uri="{FF2B5EF4-FFF2-40B4-BE49-F238E27FC236}">
                <a16:creationId xmlns:a16="http://schemas.microsoft.com/office/drawing/2014/main" id="{346892E4-FE46-4BA3-A4EB-B1DA15072595}"/>
              </a:ext>
            </a:extLst>
          </p:cNvPr>
          <p:cNvPicPr>
            <a:picLocks noChangeAspect="1"/>
          </p:cNvPicPr>
          <p:nvPr userDrawn="1"/>
        </p:nvPicPr>
        <p:blipFill rotWithShape="1">
          <a:blip r:embed="rId3">
            <a:alphaModFix amt="30000"/>
          </a:blip>
          <a:srcRect r="75152"/>
          <a:stretch/>
        </p:blipFill>
        <p:spPr>
          <a:xfrm>
            <a:off x="11505877" y="363257"/>
            <a:ext cx="411299" cy="704367"/>
          </a:xfrm>
          <a:prstGeom prst="rect">
            <a:avLst/>
          </a:prstGeom>
        </p:spPr>
      </p:pic>
    </p:spTree>
    <p:extLst>
      <p:ext uri="{BB962C8B-B14F-4D97-AF65-F5344CB8AC3E}">
        <p14:creationId xmlns:p14="http://schemas.microsoft.com/office/powerpoint/2010/main" val="296920877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p:txBody>
      </p:sp>
      <p:sp>
        <p:nvSpPr>
          <p:cNvPr id="4" name="Date Placeholder 3"/>
          <p:cNvSpPr>
            <a:spLocks noGrp="1"/>
          </p:cNvSpPr>
          <p:nvPr>
            <p:ph type="dt" sz="half" idx="2"/>
          </p:nvPr>
        </p:nvSpPr>
        <p:spPr>
          <a:xfrm>
            <a:off x="838200" y="7106363"/>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7106363"/>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AU"/>
              <a:t>Institute for Public Policy and Governance</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51FA37-3D95-DD4F-A79E-5508DFB6D295}" type="slidenum">
              <a:rPr lang="en-US" smtClean="0"/>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703" r:id="rId2"/>
  </p:sldLayoutIdLst>
  <p:hf sldNum="0" hd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27854" y="2511170"/>
            <a:ext cx="5903575" cy="1483672"/>
          </a:xfrm>
        </p:spPr>
        <p:txBody>
          <a:bodyPr/>
          <a:lstStyle/>
          <a:p>
            <a:r>
              <a:rPr lang="en-AU" b="1" dirty="0"/>
              <a:t>project: </a:t>
            </a:r>
            <a:br>
              <a:rPr lang="en-AU" b="1" dirty="0"/>
            </a:br>
            <a:r>
              <a:rPr lang="en-AU" sz="2800" dirty="0"/>
              <a:t>Research overview</a:t>
            </a:r>
            <a:endParaRPr lang="en-AU" dirty="0"/>
          </a:p>
        </p:txBody>
      </p:sp>
      <p:sp>
        <p:nvSpPr>
          <p:cNvPr id="6" name="Subtitle 5"/>
          <p:cNvSpPr>
            <a:spLocks noGrp="1"/>
          </p:cNvSpPr>
          <p:nvPr>
            <p:ph type="subTitle" idx="1"/>
          </p:nvPr>
        </p:nvSpPr>
        <p:spPr>
          <a:xfrm>
            <a:off x="627854" y="4487293"/>
            <a:ext cx="7574314" cy="1483672"/>
          </a:xfrm>
          <a:noFill/>
        </p:spPr>
        <p:txBody>
          <a:bodyPr/>
          <a:lstStyle/>
          <a:p>
            <a:endParaRPr lang="en-AU" dirty="0"/>
          </a:p>
          <a:p>
            <a:r>
              <a:rPr lang="en-AU"/>
              <a:t>January – July 2022</a:t>
            </a:r>
            <a:endParaRPr lang="en-AU" dirty="0"/>
          </a:p>
        </p:txBody>
      </p:sp>
    </p:spTree>
    <p:extLst>
      <p:ext uri="{BB962C8B-B14F-4D97-AF65-F5344CB8AC3E}">
        <p14:creationId xmlns:p14="http://schemas.microsoft.com/office/powerpoint/2010/main" val="23060381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CE3E3E7-5C7B-4879-8D6C-98056B7EC213}"/>
              </a:ext>
            </a:extLst>
          </p:cNvPr>
          <p:cNvGrpSpPr/>
          <p:nvPr/>
        </p:nvGrpSpPr>
        <p:grpSpPr>
          <a:xfrm>
            <a:off x="88784" y="4725993"/>
            <a:ext cx="12078022" cy="1485627"/>
            <a:chOff x="297951" y="4300687"/>
            <a:chExt cx="11297437" cy="1838748"/>
          </a:xfrm>
        </p:grpSpPr>
        <p:sp>
          <p:nvSpPr>
            <p:cNvPr id="7" name="Rectangle: Rounded Corners 6">
              <a:extLst>
                <a:ext uri="{FF2B5EF4-FFF2-40B4-BE49-F238E27FC236}">
                  <a16:creationId xmlns:a16="http://schemas.microsoft.com/office/drawing/2014/main" id="{725388AC-F24F-4096-90B7-03304CAE631A}"/>
                </a:ext>
              </a:extLst>
            </p:cNvPr>
            <p:cNvSpPr/>
            <p:nvPr/>
          </p:nvSpPr>
          <p:spPr>
            <a:xfrm>
              <a:off x="637794" y="4300687"/>
              <a:ext cx="2645932" cy="1838748"/>
            </a:xfrm>
            <a:prstGeom prst="roundRect">
              <a:avLst>
                <a:gd name="adj" fmla="val 7681"/>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a:ln>
                    <a:noFill/>
                  </a:ln>
                  <a:solidFill>
                    <a:schemeClr val="tx1"/>
                  </a:solidFill>
                  <a:effectLst/>
                  <a:uLnTx/>
                  <a:uFillTx/>
                  <a:latin typeface="Arial" panose="020B0604020202020204"/>
                  <a:ea typeface="+mn-ea"/>
                  <a:cs typeface="+mn-cs"/>
                </a:rPr>
                <a:t>Stage 1: Initiation</a:t>
              </a:r>
            </a:p>
          </p:txBody>
        </p:sp>
        <p:sp>
          <p:nvSpPr>
            <p:cNvPr id="8" name="Rectangle: Rounded Corners 7">
              <a:extLst>
                <a:ext uri="{FF2B5EF4-FFF2-40B4-BE49-F238E27FC236}">
                  <a16:creationId xmlns:a16="http://schemas.microsoft.com/office/drawing/2014/main" id="{463C1CAB-8829-4BDA-81F1-4B870B3C620D}"/>
                </a:ext>
              </a:extLst>
            </p:cNvPr>
            <p:cNvSpPr/>
            <p:nvPr/>
          </p:nvSpPr>
          <p:spPr>
            <a:xfrm>
              <a:off x="3408348" y="4300687"/>
              <a:ext cx="2645932" cy="1838748"/>
            </a:xfrm>
            <a:prstGeom prst="roundRect">
              <a:avLst>
                <a:gd name="adj" fmla="val 7681"/>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a:ln>
                    <a:noFill/>
                  </a:ln>
                  <a:solidFill>
                    <a:schemeClr val="tx1"/>
                  </a:solidFill>
                  <a:effectLst/>
                  <a:uLnTx/>
                  <a:uFillTx/>
                  <a:latin typeface="Arial" panose="020B0604020202020204"/>
                  <a:ea typeface="+mn-ea"/>
                  <a:cs typeface="+mn-cs"/>
                </a:rPr>
                <a:t>Stage 2: Desk research</a:t>
              </a:r>
            </a:p>
          </p:txBody>
        </p:sp>
        <p:sp>
          <p:nvSpPr>
            <p:cNvPr id="9" name="Rectangle: Rounded Corners 8">
              <a:extLst>
                <a:ext uri="{FF2B5EF4-FFF2-40B4-BE49-F238E27FC236}">
                  <a16:creationId xmlns:a16="http://schemas.microsoft.com/office/drawing/2014/main" id="{D935FA20-B790-4028-A995-2DF678415A3B}"/>
                </a:ext>
              </a:extLst>
            </p:cNvPr>
            <p:cNvSpPr/>
            <p:nvPr/>
          </p:nvSpPr>
          <p:spPr>
            <a:xfrm>
              <a:off x="6178902" y="4300687"/>
              <a:ext cx="2645932" cy="1838748"/>
            </a:xfrm>
            <a:prstGeom prst="roundRect">
              <a:avLst>
                <a:gd name="adj" fmla="val 7681"/>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200" b="1">
                  <a:solidFill>
                    <a:schemeClr val="tx1"/>
                  </a:solidFill>
                  <a:latin typeface="Arial" panose="020B0604020202020204"/>
                </a:rPr>
                <a:t>Stage 3: User needs</a:t>
              </a:r>
              <a:endParaRPr kumimoji="0" lang="en-AU" sz="1200" b="1" i="0" u="none" strike="noStrike" kern="1200" cap="none" spc="0" normalizeH="0" baseline="0" noProof="0">
                <a:ln>
                  <a:noFill/>
                </a:ln>
                <a:solidFill>
                  <a:schemeClr val="tx1"/>
                </a:solidFill>
                <a:effectLst/>
                <a:uLnTx/>
                <a:uFillTx/>
                <a:latin typeface="Arial" panose="020B0604020202020204"/>
                <a:ea typeface="+mn-ea"/>
                <a:cs typeface="+mn-cs"/>
              </a:endParaRPr>
            </a:p>
          </p:txBody>
        </p:sp>
        <p:sp>
          <p:nvSpPr>
            <p:cNvPr id="10" name="Rectangle: Rounded Corners 9">
              <a:extLst>
                <a:ext uri="{FF2B5EF4-FFF2-40B4-BE49-F238E27FC236}">
                  <a16:creationId xmlns:a16="http://schemas.microsoft.com/office/drawing/2014/main" id="{F6329D88-291E-487F-93E8-4C978DFF1220}"/>
                </a:ext>
              </a:extLst>
            </p:cNvPr>
            <p:cNvSpPr/>
            <p:nvPr/>
          </p:nvSpPr>
          <p:spPr>
            <a:xfrm>
              <a:off x="8949456" y="4300687"/>
              <a:ext cx="2645932" cy="1838748"/>
            </a:xfrm>
            <a:prstGeom prst="roundRect">
              <a:avLst>
                <a:gd name="adj" fmla="val 7681"/>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a:ln>
                    <a:noFill/>
                  </a:ln>
                  <a:solidFill>
                    <a:schemeClr val="tx1"/>
                  </a:solidFill>
                  <a:effectLst/>
                  <a:uLnTx/>
                  <a:uFillTx/>
                  <a:latin typeface="Arial" panose="020B0604020202020204"/>
                  <a:ea typeface="+mn-ea"/>
                  <a:cs typeface="+mn-cs"/>
                </a:rPr>
                <a:t>Stage 4: Development</a:t>
              </a:r>
            </a:p>
          </p:txBody>
        </p:sp>
        <p:sp>
          <p:nvSpPr>
            <p:cNvPr id="11" name="Arrow: Chevron 10">
              <a:extLst>
                <a:ext uri="{FF2B5EF4-FFF2-40B4-BE49-F238E27FC236}">
                  <a16:creationId xmlns:a16="http://schemas.microsoft.com/office/drawing/2014/main" id="{014D29C8-C93F-49AE-B737-60D1C6234290}"/>
                </a:ext>
              </a:extLst>
            </p:cNvPr>
            <p:cNvSpPr/>
            <p:nvPr/>
          </p:nvSpPr>
          <p:spPr>
            <a:xfrm>
              <a:off x="297951" y="4627266"/>
              <a:ext cx="986319" cy="434501"/>
            </a:xfrm>
            <a:prstGeom prst="chevron">
              <a:avLst>
                <a:gd name="adj" fmla="val 3028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00" b="1" i="0" u="none" strike="noStrike" kern="1200" cap="none" spc="0" normalizeH="0" baseline="0" noProof="0">
                  <a:ln>
                    <a:noFill/>
                  </a:ln>
                  <a:solidFill>
                    <a:schemeClr val="tx2"/>
                  </a:solidFill>
                  <a:effectLst/>
                  <a:uLnTx/>
                  <a:uFillTx/>
                  <a:latin typeface="Arial" panose="020B0604020202020204"/>
                  <a:ea typeface="+mn-ea"/>
                  <a:cs typeface="+mn-cs"/>
                </a:rPr>
                <a:t>Scoping &amp; planning</a:t>
              </a:r>
            </a:p>
          </p:txBody>
        </p:sp>
        <p:sp>
          <p:nvSpPr>
            <p:cNvPr id="12" name="Arrow: Chevron 11">
              <a:extLst>
                <a:ext uri="{FF2B5EF4-FFF2-40B4-BE49-F238E27FC236}">
                  <a16:creationId xmlns:a16="http://schemas.microsoft.com/office/drawing/2014/main" id="{45BF88D4-5C3D-4FEF-994E-E0731AFAFB2A}"/>
                </a:ext>
              </a:extLst>
            </p:cNvPr>
            <p:cNvSpPr/>
            <p:nvPr/>
          </p:nvSpPr>
          <p:spPr>
            <a:xfrm>
              <a:off x="1284271" y="4627266"/>
              <a:ext cx="832206" cy="434501"/>
            </a:xfrm>
            <a:prstGeom prst="chevron">
              <a:avLst>
                <a:gd name="adj" fmla="val 3028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00" b="1" i="0" u="none" strike="noStrike" kern="1200" cap="none" spc="0" normalizeH="0" baseline="0" noProof="0">
                  <a:ln>
                    <a:noFill/>
                  </a:ln>
                  <a:solidFill>
                    <a:schemeClr val="tx2"/>
                  </a:solidFill>
                  <a:effectLst/>
                  <a:uLnTx/>
                  <a:uFillTx/>
                  <a:latin typeface="Arial" panose="020B0604020202020204"/>
                  <a:ea typeface="+mn-ea"/>
                  <a:cs typeface="+mn-cs"/>
                </a:rPr>
                <a:t>Secure funding</a:t>
              </a:r>
            </a:p>
          </p:txBody>
        </p:sp>
        <p:sp>
          <p:nvSpPr>
            <p:cNvPr id="13" name="Arrow: Chevron 12">
              <a:extLst>
                <a:ext uri="{FF2B5EF4-FFF2-40B4-BE49-F238E27FC236}">
                  <a16:creationId xmlns:a16="http://schemas.microsoft.com/office/drawing/2014/main" id="{7226F8CC-CCD9-4ABE-B7ED-36BFBF755BA9}"/>
                </a:ext>
              </a:extLst>
            </p:cNvPr>
            <p:cNvSpPr/>
            <p:nvPr/>
          </p:nvSpPr>
          <p:spPr>
            <a:xfrm>
              <a:off x="2116477" y="4627266"/>
              <a:ext cx="1094571" cy="434501"/>
            </a:xfrm>
            <a:prstGeom prst="chevron">
              <a:avLst>
                <a:gd name="adj" fmla="val 302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00" b="1" i="0" u="none" strike="noStrike" kern="1200" cap="none" spc="0" normalizeH="0" baseline="0" noProof="0">
                  <a:ln>
                    <a:noFill/>
                  </a:ln>
                  <a:solidFill>
                    <a:schemeClr val="bg1"/>
                  </a:solidFill>
                  <a:effectLst/>
                  <a:uLnTx/>
                  <a:uFillTx/>
                  <a:latin typeface="Arial" panose="020B0604020202020204"/>
                  <a:ea typeface="+mn-ea"/>
                  <a:cs typeface="+mn-cs"/>
                </a:rPr>
                <a:t>Contracting</a:t>
              </a:r>
            </a:p>
          </p:txBody>
        </p:sp>
        <p:sp>
          <p:nvSpPr>
            <p:cNvPr id="14" name="Arrow: Chevron 13">
              <a:extLst>
                <a:ext uri="{FF2B5EF4-FFF2-40B4-BE49-F238E27FC236}">
                  <a16:creationId xmlns:a16="http://schemas.microsoft.com/office/drawing/2014/main" id="{F77123FB-FF87-47D7-9BAB-72B4BD1F7C7A}"/>
                </a:ext>
              </a:extLst>
            </p:cNvPr>
            <p:cNvSpPr/>
            <p:nvPr/>
          </p:nvSpPr>
          <p:spPr>
            <a:xfrm>
              <a:off x="2116475" y="5139183"/>
              <a:ext cx="1094571" cy="434501"/>
            </a:xfrm>
            <a:prstGeom prst="chevron">
              <a:avLst>
                <a:gd name="adj" fmla="val 302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00" b="1" i="0" u="none" strike="noStrike" kern="1200" cap="none" spc="0" normalizeH="0" baseline="0" noProof="0">
                  <a:ln>
                    <a:noFill/>
                  </a:ln>
                  <a:solidFill>
                    <a:schemeClr val="bg1"/>
                  </a:solidFill>
                  <a:effectLst/>
                  <a:uLnTx/>
                  <a:uFillTx/>
                  <a:latin typeface="Arial" panose="020B0604020202020204"/>
                  <a:ea typeface="+mn-ea"/>
                  <a:cs typeface="+mn-cs"/>
                </a:rPr>
                <a:t>Inception &amp; ‘Discovery’</a:t>
              </a:r>
            </a:p>
          </p:txBody>
        </p:sp>
        <p:sp>
          <p:nvSpPr>
            <p:cNvPr id="15" name="Arrow: Chevron 14">
              <a:extLst>
                <a:ext uri="{FF2B5EF4-FFF2-40B4-BE49-F238E27FC236}">
                  <a16:creationId xmlns:a16="http://schemas.microsoft.com/office/drawing/2014/main" id="{B08B57E1-95EB-42C1-A12A-670E6A9BA666}"/>
                </a:ext>
              </a:extLst>
            </p:cNvPr>
            <p:cNvSpPr/>
            <p:nvPr/>
          </p:nvSpPr>
          <p:spPr>
            <a:xfrm>
              <a:off x="2116476" y="5657016"/>
              <a:ext cx="2866490" cy="434501"/>
            </a:xfrm>
            <a:prstGeom prst="chevron">
              <a:avLst>
                <a:gd name="adj" fmla="val 3028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000" b="1">
                  <a:solidFill>
                    <a:schemeClr val="tx2"/>
                  </a:solidFill>
                  <a:latin typeface="Arial" panose="020B0604020202020204"/>
                </a:rPr>
                <a:t>Research e</a:t>
              </a:r>
              <a:r>
                <a:rPr kumimoji="0" lang="en-AU" sz="1000" b="1" i="0" u="none" strike="noStrike" kern="1200" cap="none" spc="0" normalizeH="0" baseline="0" noProof="0" err="1">
                  <a:ln>
                    <a:noFill/>
                  </a:ln>
                  <a:solidFill>
                    <a:schemeClr val="tx2"/>
                  </a:solidFill>
                  <a:effectLst/>
                  <a:uLnTx/>
                  <a:uFillTx/>
                  <a:latin typeface="Arial" panose="020B0604020202020204"/>
                  <a:ea typeface="+mn-ea"/>
                  <a:cs typeface="+mn-cs"/>
                </a:rPr>
                <a:t>thics</a:t>
              </a:r>
              <a:endParaRPr kumimoji="0" lang="en-AU" sz="1000" b="1" i="0" u="none" strike="noStrike" kern="1200" cap="none" spc="0" normalizeH="0" baseline="0" noProof="0">
                <a:ln>
                  <a:noFill/>
                </a:ln>
                <a:solidFill>
                  <a:schemeClr val="tx2"/>
                </a:solidFill>
                <a:effectLst/>
                <a:uLnTx/>
                <a:uFillTx/>
                <a:latin typeface="Arial" panose="020B0604020202020204"/>
                <a:ea typeface="+mn-ea"/>
                <a:cs typeface="+mn-cs"/>
              </a:endParaRPr>
            </a:p>
          </p:txBody>
        </p:sp>
        <p:sp>
          <p:nvSpPr>
            <p:cNvPr id="16" name="Arrow: Chevron 15">
              <a:extLst>
                <a:ext uri="{FF2B5EF4-FFF2-40B4-BE49-F238E27FC236}">
                  <a16:creationId xmlns:a16="http://schemas.microsoft.com/office/drawing/2014/main" id="{3B9FA343-2650-4408-8251-BE6C625CA84C}"/>
                </a:ext>
              </a:extLst>
            </p:cNvPr>
            <p:cNvSpPr/>
            <p:nvPr/>
          </p:nvSpPr>
          <p:spPr>
            <a:xfrm>
              <a:off x="3495969" y="4627265"/>
              <a:ext cx="1055483" cy="434502"/>
            </a:xfrm>
            <a:prstGeom prst="chevron">
              <a:avLst>
                <a:gd name="adj" fmla="val 302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00" b="1" i="0" u="none" strike="noStrike" kern="1200" cap="none" spc="0" normalizeH="0" baseline="0" noProof="0">
                  <a:ln>
                    <a:noFill/>
                  </a:ln>
                  <a:solidFill>
                    <a:schemeClr val="bg1"/>
                  </a:solidFill>
                  <a:effectLst/>
                  <a:uLnTx/>
                  <a:uFillTx/>
                  <a:latin typeface="Arial" panose="020B0604020202020204"/>
                  <a:ea typeface="+mn-ea"/>
                  <a:cs typeface="+mn-cs"/>
                </a:rPr>
                <a:t>Research focus areas</a:t>
              </a:r>
            </a:p>
          </p:txBody>
        </p:sp>
        <p:sp>
          <p:nvSpPr>
            <p:cNvPr id="17" name="Arrow: Chevron 16">
              <a:extLst>
                <a:ext uri="{FF2B5EF4-FFF2-40B4-BE49-F238E27FC236}">
                  <a16:creationId xmlns:a16="http://schemas.microsoft.com/office/drawing/2014/main" id="{714FB726-41C6-41D9-B9F8-B38FC3EF7CD6}"/>
                </a:ext>
              </a:extLst>
            </p:cNvPr>
            <p:cNvSpPr/>
            <p:nvPr/>
          </p:nvSpPr>
          <p:spPr>
            <a:xfrm>
              <a:off x="3894453" y="5139183"/>
              <a:ext cx="2074832" cy="434501"/>
            </a:xfrm>
            <a:prstGeom prst="chevron">
              <a:avLst>
                <a:gd name="adj" fmla="val 302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00" b="1" i="0" u="none" strike="noStrike" kern="1200" cap="none" spc="0" normalizeH="0" baseline="0" noProof="0">
                  <a:ln>
                    <a:noFill/>
                  </a:ln>
                  <a:solidFill>
                    <a:schemeClr val="bg1"/>
                  </a:solidFill>
                  <a:effectLst/>
                  <a:uLnTx/>
                  <a:uFillTx/>
                  <a:latin typeface="Arial" panose="020B0604020202020204"/>
                  <a:ea typeface="+mn-ea"/>
                  <a:cs typeface="+mn-cs"/>
                </a:rPr>
                <a:t>In-depth desktop research</a:t>
              </a:r>
            </a:p>
          </p:txBody>
        </p:sp>
        <p:sp>
          <p:nvSpPr>
            <p:cNvPr id="18" name="Arrow: Chevron 17">
              <a:extLst>
                <a:ext uri="{FF2B5EF4-FFF2-40B4-BE49-F238E27FC236}">
                  <a16:creationId xmlns:a16="http://schemas.microsoft.com/office/drawing/2014/main" id="{B0CE35EB-8F3B-4DAB-8ACE-2D9CD1DD0824}"/>
                </a:ext>
              </a:extLst>
            </p:cNvPr>
            <p:cNvSpPr/>
            <p:nvPr/>
          </p:nvSpPr>
          <p:spPr>
            <a:xfrm>
              <a:off x="6277950" y="4627266"/>
              <a:ext cx="1386571" cy="739632"/>
            </a:xfrm>
            <a:prstGeom prst="chevron">
              <a:avLst>
                <a:gd name="adj" fmla="val 302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000" b="1" dirty="0">
                  <a:solidFill>
                    <a:schemeClr val="bg1"/>
                  </a:solidFill>
                  <a:latin typeface="Arial" panose="020B0604020202020204"/>
                </a:rPr>
                <a:t>Design engagement methods &amp; instruments</a:t>
              </a:r>
              <a:endParaRPr kumimoji="0" lang="en-AU" sz="1000" b="1"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19" name="Arrow: Chevron 18">
              <a:extLst>
                <a:ext uri="{FF2B5EF4-FFF2-40B4-BE49-F238E27FC236}">
                  <a16:creationId xmlns:a16="http://schemas.microsoft.com/office/drawing/2014/main" id="{E0FEF26A-DE1D-4596-B3F4-97585AE13742}"/>
                </a:ext>
              </a:extLst>
            </p:cNvPr>
            <p:cNvSpPr/>
            <p:nvPr/>
          </p:nvSpPr>
          <p:spPr>
            <a:xfrm>
              <a:off x="6893960" y="5420709"/>
              <a:ext cx="1930874" cy="670807"/>
            </a:xfrm>
            <a:prstGeom prst="chevron">
              <a:avLst>
                <a:gd name="adj" fmla="val 302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000" b="1" dirty="0">
                  <a:solidFill>
                    <a:schemeClr val="bg1"/>
                  </a:solidFill>
                  <a:latin typeface="Arial" panose="020B0604020202020204"/>
                </a:rPr>
                <a:t>engagement on experiences and needs</a:t>
              </a:r>
              <a:endParaRPr kumimoji="0" lang="en-AU" sz="1000" b="1"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20" name="Arrow: Chevron 19">
              <a:extLst>
                <a:ext uri="{FF2B5EF4-FFF2-40B4-BE49-F238E27FC236}">
                  <a16:creationId xmlns:a16="http://schemas.microsoft.com/office/drawing/2014/main" id="{38E359E4-70D9-4AD6-8463-B68FA8B4C9D5}"/>
                </a:ext>
              </a:extLst>
            </p:cNvPr>
            <p:cNvSpPr/>
            <p:nvPr/>
          </p:nvSpPr>
          <p:spPr>
            <a:xfrm>
              <a:off x="8976854" y="4627267"/>
              <a:ext cx="2577351" cy="670806"/>
            </a:xfrm>
            <a:prstGeom prst="chevron">
              <a:avLst>
                <a:gd name="adj" fmla="val 302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000" b="1" dirty="0">
                  <a:solidFill>
                    <a:schemeClr val="bg1"/>
                  </a:solidFill>
                  <a:latin typeface="Arial" panose="020B0604020202020204"/>
                </a:rPr>
                <a:t>4a. Content development of 5-6 key practical ‘support resources’</a:t>
              </a:r>
              <a:endParaRPr kumimoji="0" lang="en-AU" sz="1000" b="1"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21" name="Arrow: Chevron 20">
              <a:extLst>
                <a:ext uri="{FF2B5EF4-FFF2-40B4-BE49-F238E27FC236}">
                  <a16:creationId xmlns:a16="http://schemas.microsoft.com/office/drawing/2014/main" id="{CCFCD010-DFE7-47C3-B739-441B139E2A02}"/>
                </a:ext>
              </a:extLst>
            </p:cNvPr>
            <p:cNvSpPr/>
            <p:nvPr/>
          </p:nvSpPr>
          <p:spPr>
            <a:xfrm>
              <a:off x="8976854" y="5418517"/>
              <a:ext cx="2577351" cy="670806"/>
            </a:xfrm>
            <a:prstGeom prst="chevron">
              <a:avLst>
                <a:gd name="adj" fmla="val 302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000" b="1">
                  <a:solidFill>
                    <a:schemeClr val="bg1"/>
                  </a:solidFill>
                  <a:latin typeface="Arial" panose="020B0604020202020204"/>
                </a:rPr>
                <a:t>4b. Prototyping implementation / integration of resources into the tool</a:t>
              </a:r>
              <a:endParaRPr kumimoji="0" lang="en-AU" sz="1000" b="1" i="0" u="none" strike="noStrike" kern="1200" cap="none" spc="0" normalizeH="0" baseline="0" noProof="0">
                <a:ln>
                  <a:noFill/>
                </a:ln>
                <a:solidFill>
                  <a:schemeClr val="bg1"/>
                </a:solidFill>
                <a:effectLst/>
                <a:uLnTx/>
                <a:uFillTx/>
                <a:latin typeface="Arial" panose="020B0604020202020204"/>
                <a:ea typeface="+mn-ea"/>
                <a:cs typeface="+mn-cs"/>
              </a:endParaRPr>
            </a:p>
          </p:txBody>
        </p:sp>
      </p:grpSp>
      <p:sp>
        <p:nvSpPr>
          <p:cNvPr id="4" name="Footer Placeholder 3"/>
          <p:cNvSpPr>
            <a:spLocks noGrp="1"/>
          </p:cNvSpPr>
          <p:nvPr>
            <p:ph type="ftr" sz="quarter" idx="11"/>
          </p:nvPr>
        </p:nvSpPr>
        <p:spPr>
          <a:xfrm>
            <a:off x="5685577" y="6255097"/>
            <a:ext cx="6079704" cy="365125"/>
          </a:xfrm>
        </p:spPr>
        <p:txBody>
          <a:bodyPr/>
          <a:lstStyle/>
          <a:p>
            <a:endParaRPr lang="en-US" dirty="0"/>
          </a:p>
        </p:txBody>
      </p:sp>
      <p:sp>
        <p:nvSpPr>
          <p:cNvPr id="5" name="Text Placeholder 2"/>
          <p:cNvSpPr>
            <a:spLocks noGrp="1"/>
          </p:cNvSpPr>
          <p:nvPr>
            <p:ph type="body" idx="12"/>
          </p:nvPr>
        </p:nvSpPr>
        <p:spPr>
          <a:xfrm>
            <a:off x="236131" y="237778"/>
            <a:ext cx="11831684" cy="4756264"/>
          </a:xfrm>
        </p:spPr>
        <p:txBody>
          <a:bodyPr vert="horz" lIns="91440" tIns="45720" rIns="91440" bIns="45720" rtlCol="0" anchor="t">
            <a:noAutofit/>
          </a:bodyPr>
          <a:lstStyle/>
          <a:p>
            <a:pPr marL="342900" indent="-342900">
              <a:lnSpc>
                <a:spcPct val="114000"/>
              </a:lnSpc>
              <a:spcAft>
                <a:spcPts val="0"/>
              </a:spcAft>
              <a:buAutoNum type="arabicPeriod"/>
            </a:pPr>
            <a:r>
              <a:rPr lang="en-AU" sz="1800" b="1" dirty="0">
                <a:solidFill>
                  <a:schemeClr val="accent1"/>
                </a:solidFill>
                <a:cs typeface="Arial"/>
              </a:rPr>
              <a:t>Developing a logic model through a </a:t>
            </a:r>
            <a:r>
              <a:rPr lang="en-AU" sz="1800" b="1" dirty="0" err="1">
                <a:solidFill>
                  <a:schemeClr val="accent1"/>
                </a:solidFill>
                <a:cs typeface="Arial"/>
              </a:rPr>
              <a:t>feature:outcome</a:t>
            </a:r>
            <a:r>
              <a:rPr lang="en-AU" sz="1800" b="1" dirty="0">
                <a:solidFill>
                  <a:schemeClr val="accent1"/>
                </a:solidFill>
                <a:cs typeface="Arial"/>
              </a:rPr>
              <a:t> matrix:</a:t>
            </a:r>
            <a:endParaRPr lang="en-US" sz="1600" b="1" dirty="0">
              <a:solidFill>
                <a:schemeClr val="accent1"/>
              </a:solidFill>
              <a:cs typeface="Arial"/>
            </a:endParaRPr>
          </a:p>
          <a:p>
            <a:pPr marL="530225" lvl="1" indent="-342900">
              <a:lnSpc>
                <a:spcPct val="114000"/>
              </a:lnSpc>
              <a:spcBef>
                <a:spcPts val="0"/>
              </a:spcBef>
              <a:buAutoNum type="arabicPeriod"/>
            </a:pPr>
            <a:r>
              <a:rPr lang="en-AU" sz="1500" b="1" dirty="0">
                <a:solidFill>
                  <a:srgbClr val="000000"/>
                </a:solidFill>
                <a:cs typeface="Arial"/>
              </a:rPr>
              <a:t>Why? </a:t>
            </a:r>
            <a:r>
              <a:rPr lang="en-AU" sz="1500" dirty="0">
                <a:solidFill>
                  <a:srgbClr val="000000"/>
                </a:solidFill>
                <a:cs typeface="Arial"/>
              </a:rPr>
              <a:t>Allows us to map Qs &amp; evidence to claims you may make around impact &amp; narrow scope</a:t>
            </a:r>
            <a:endParaRPr lang="en-US" sz="1500" dirty="0">
              <a:solidFill>
                <a:srgbClr val="898989"/>
              </a:solidFill>
              <a:cs typeface="Arial"/>
            </a:endParaRPr>
          </a:p>
          <a:p>
            <a:pPr marL="530225" lvl="1" indent="-342900">
              <a:lnSpc>
                <a:spcPct val="114000"/>
              </a:lnSpc>
              <a:spcBef>
                <a:spcPts val="0"/>
              </a:spcBef>
              <a:buAutoNum type="arabicPeriod"/>
            </a:pPr>
            <a:r>
              <a:rPr lang="en-AU" sz="1500" b="1" dirty="0">
                <a:solidFill>
                  <a:srgbClr val="000000"/>
                </a:solidFill>
                <a:cs typeface="Arial"/>
              </a:rPr>
              <a:t>How? </a:t>
            </a:r>
            <a:r>
              <a:rPr lang="en-AU" sz="1500" dirty="0">
                <a:solidFill>
                  <a:srgbClr val="000000"/>
                </a:solidFill>
                <a:cs typeface="Arial"/>
              </a:rPr>
              <a:t>Review by team, and mapping to literature </a:t>
            </a:r>
          </a:p>
          <a:p>
            <a:pPr marL="187325" lvl="1">
              <a:lnSpc>
                <a:spcPct val="114000"/>
              </a:lnSpc>
              <a:spcBef>
                <a:spcPts val="0"/>
              </a:spcBef>
            </a:pPr>
            <a:endParaRPr lang="en-US" sz="1700" dirty="0">
              <a:ea typeface="+mn-lt"/>
              <a:cs typeface="+mn-lt"/>
            </a:endParaRPr>
          </a:p>
          <a:p>
            <a:pPr marL="342900" indent="-342900">
              <a:lnSpc>
                <a:spcPct val="114000"/>
              </a:lnSpc>
              <a:spcAft>
                <a:spcPts val="0"/>
              </a:spcAft>
              <a:buAutoNum type="arabicPeriod"/>
            </a:pPr>
            <a:r>
              <a:rPr lang="en-AU" sz="1900" b="1" dirty="0">
                <a:solidFill>
                  <a:schemeClr val="accent1"/>
                </a:solidFill>
                <a:ea typeface="+mn-lt"/>
                <a:cs typeface="+mn-lt"/>
              </a:rPr>
              <a:t>Desk research to situate … in the evidence:</a:t>
            </a:r>
          </a:p>
          <a:p>
            <a:pPr marL="530225" lvl="1" indent="-342900">
              <a:lnSpc>
                <a:spcPct val="114000"/>
              </a:lnSpc>
              <a:spcBef>
                <a:spcPts val="0"/>
              </a:spcBef>
              <a:buFont typeface="Arial" panose="020B0604020202020204" pitchFamily="34" charset="0"/>
              <a:buAutoNum type="arabicPeriod"/>
            </a:pPr>
            <a:r>
              <a:rPr lang="en-AU" sz="1500" b="1" dirty="0">
                <a:solidFill>
                  <a:srgbClr val="000000"/>
                </a:solidFill>
                <a:ea typeface="+mn-lt"/>
                <a:cs typeface="+mn-lt"/>
              </a:rPr>
              <a:t>Why? </a:t>
            </a:r>
            <a:r>
              <a:rPr lang="en-AU" sz="1500" dirty="0">
                <a:solidFill>
                  <a:srgbClr val="000000"/>
                </a:solidFill>
                <a:ea typeface="+mn-lt"/>
                <a:cs typeface="+mn-lt"/>
              </a:rPr>
              <a:t>Provide existing grounding of tool; Suggest new avenues &amp; critical areas of focus</a:t>
            </a:r>
          </a:p>
          <a:p>
            <a:pPr marL="530225" lvl="1" indent="-342900">
              <a:lnSpc>
                <a:spcPct val="114000"/>
              </a:lnSpc>
              <a:spcBef>
                <a:spcPts val="0"/>
              </a:spcBef>
              <a:buFont typeface="Arial" panose="020B0604020202020204" pitchFamily="34" charset="0"/>
              <a:buAutoNum type="arabicPeriod"/>
            </a:pPr>
            <a:r>
              <a:rPr lang="en-AU" sz="1500" b="1" dirty="0">
                <a:solidFill>
                  <a:srgbClr val="000000"/>
                </a:solidFill>
                <a:ea typeface="+mn-lt"/>
                <a:cs typeface="+mn-lt"/>
              </a:rPr>
              <a:t>How? </a:t>
            </a:r>
            <a:r>
              <a:rPr lang="en-AU" sz="1500" dirty="0">
                <a:solidFill>
                  <a:srgbClr val="000000"/>
                </a:solidFill>
                <a:ea typeface="+mn-lt"/>
                <a:cs typeface="+mn-lt"/>
              </a:rPr>
              <a:t>Use the model to guide literature survey &amp; create scenarios identifying potential critical incidents &amp; literature around these</a:t>
            </a:r>
          </a:p>
          <a:p>
            <a:pPr marL="187325" lvl="1">
              <a:lnSpc>
                <a:spcPct val="114000"/>
              </a:lnSpc>
              <a:spcBef>
                <a:spcPts val="0"/>
              </a:spcBef>
            </a:pPr>
            <a:endParaRPr lang="en-AU" sz="1500" dirty="0">
              <a:solidFill>
                <a:srgbClr val="000000"/>
              </a:solidFill>
              <a:ea typeface="+mn-lt"/>
              <a:cs typeface="+mn-lt"/>
            </a:endParaRPr>
          </a:p>
          <a:p>
            <a:pPr marL="342900" indent="-342900">
              <a:lnSpc>
                <a:spcPct val="114000"/>
              </a:lnSpc>
              <a:spcAft>
                <a:spcPts val="0"/>
              </a:spcAft>
              <a:buAutoNum type="arabicPeriod"/>
            </a:pPr>
            <a:r>
              <a:rPr lang="en-AU" sz="1900" b="1" dirty="0">
                <a:solidFill>
                  <a:schemeClr val="accent1"/>
                </a:solidFill>
                <a:ea typeface="+mn-lt"/>
                <a:cs typeface="+mn-lt"/>
              </a:rPr>
              <a:t>User research to identify resource needs and integration:</a:t>
            </a:r>
          </a:p>
          <a:p>
            <a:pPr marL="530225" lvl="1" indent="-342900">
              <a:lnSpc>
                <a:spcPct val="114000"/>
              </a:lnSpc>
              <a:spcBef>
                <a:spcPts val="0"/>
              </a:spcBef>
              <a:buAutoNum type="arabicPeriod"/>
            </a:pPr>
            <a:r>
              <a:rPr lang="en-AU" sz="1500" b="1" dirty="0">
                <a:solidFill>
                  <a:srgbClr val="000000"/>
                </a:solidFill>
                <a:ea typeface="+mn-lt"/>
                <a:cs typeface="+mn-lt"/>
              </a:rPr>
              <a:t>Why? </a:t>
            </a:r>
            <a:r>
              <a:rPr lang="en-AU" sz="1500" dirty="0">
                <a:solidFill>
                  <a:srgbClr val="000000"/>
                </a:solidFill>
                <a:ea typeface="+mn-lt"/>
                <a:cs typeface="+mn-lt"/>
              </a:rPr>
              <a:t>Understand what users currently draw on, triangulate with literature &amp; test piloting (split phase)</a:t>
            </a:r>
          </a:p>
          <a:p>
            <a:pPr marL="530225" lvl="1" indent="-342900">
              <a:lnSpc>
                <a:spcPct val="114000"/>
              </a:lnSpc>
              <a:spcBef>
                <a:spcPts val="0"/>
              </a:spcBef>
              <a:buAutoNum type="arabicPeriod"/>
            </a:pPr>
            <a:r>
              <a:rPr lang="en-AU" sz="1500" b="1" dirty="0">
                <a:solidFill>
                  <a:srgbClr val="000000"/>
                </a:solidFill>
                <a:ea typeface="+mn-lt"/>
                <a:cs typeface="+mn-lt"/>
              </a:rPr>
              <a:t>How? </a:t>
            </a:r>
            <a:r>
              <a:rPr lang="en-AU" sz="1500" dirty="0">
                <a:solidFill>
                  <a:srgbClr val="000000"/>
                </a:solidFill>
                <a:ea typeface="+mn-lt"/>
                <a:cs typeface="+mn-lt"/>
              </a:rPr>
              <a:t>Use scenarios with screenshots of tool journeys to identify existing resources to integrate, &amp; identify where these are needed</a:t>
            </a:r>
          </a:p>
          <a:p>
            <a:pPr marL="187325" lvl="1">
              <a:lnSpc>
                <a:spcPct val="114000"/>
              </a:lnSpc>
              <a:spcBef>
                <a:spcPts val="0"/>
              </a:spcBef>
            </a:pPr>
            <a:endParaRPr lang="en-AU" sz="1500" dirty="0">
              <a:solidFill>
                <a:srgbClr val="000000"/>
              </a:solidFill>
              <a:ea typeface="+mn-lt"/>
              <a:cs typeface="+mn-lt"/>
            </a:endParaRPr>
          </a:p>
          <a:p>
            <a:pPr marL="342900" indent="-342900">
              <a:lnSpc>
                <a:spcPct val="114000"/>
              </a:lnSpc>
              <a:spcAft>
                <a:spcPts val="0"/>
              </a:spcAft>
              <a:buAutoNum type="arabicPeriod"/>
            </a:pPr>
            <a:r>
              <a:rPr lang="en-AU" sz="1900" b="1" dirty="0">
                <a:solidFill>
                  <a:schemeClr val="accent1"/>
                </a:solidFill>
                <a:ea typeface="+mn-lt"/>
                <a:cs typeface="+mn-lt"/>
              </a:rPr>
              <a:t>Resource development grounded in evidence for your outcomes:</a:t>
            </a:r>
          </a:p>
          <a:p>
            <a:pPr marL="530225" lvl="1" indent="-342900">
              <a:lnSpc>
                <a:spcPct val="114000"/>
              </a:lnSpc>
              <a:spcBef>
                <a:spcPts val="0"/>
              </a:spcBef>
              <a:buAutoNum type="arabicPeriod"/>
            </a:pPr>
            <a:r>
              <a:rPr lang="en-AU" sz="1500" b="1" dirty="0">
                <a:solidFill>
                  <a:srgbClr val="000000"/>
                </a:solidFill>
                <a:ea typeface="+mn-lt"/>
                <a:cs typeface="+mn-lt"/>
              </a:rPr>
              <a:t>Why? </a:t>
            </a:r>
            <a:r>
              <a:rPr lang="en-AU" sz="1500" dirty="0">
                <a:solidFill>
                  <a:srgbClr val="000000"/>
                </a:solidFill>
                <a:ea typeface="+mn-lt"/>
                <a:cs typeface="+mn-lt"/>
              </a:rPr>
              <a:t>Stages 1:3 identify needs &amp; ground how to address these, phase 4 builds (in a way you can adapt in future)</a:t>
            </a:r>
          </a:p>
          <a:p>
            <a:pPr marL="530225" lvl="1" indent="-342900">
              <a:lnSpc>
                <a:spcPct val="114000"/>
              </a:lnSpc>
              <a:spcBef>
                <a:spcPts val="0"/>
              </a:spcBef>
              <a:buAutoNum type="arabicPeriod"/>
            </a:pPr>
            <a:r>
              <a:rPr lang="en-AU" sz="1500" b="1" dirty="0">
                <a:solidFill>
                  <a:srgbClr val="000000"/>
                </a:solidFill>
                <a:ea typeface="+mn-lt"/>
                <a:cs typeface="+mn-lt"/>
              </a:rPr>
              <a:t>How? </a:t>
            </a:r>
            <a:r>
              <a:rPr lang="en-AU" sz="1500" dirty="0">
                <a:solidFill>
                  <a:srgbClr val="000000"/>
                </a:solidFill>
                <a:ea typeface="+mn-lt"/>
                <a:cs typeface="+mn-lt"/>
              </a:rPr>
              <a:t>Create a resource template for items &amp; their integration, create/curate resources addressing key needs and segments</a:t>
            </a:r>
          </a:p>
        </p:txBody>
      </p:sp>
    </p:spTree>
    <p:extLst>
      <p:ext uri="{BB962C8B-B14F-4D97-AF65-F5344CB8AC3E}">
        <p14:creationId xmlns:p14="http://schemas.microsoft.com/office/powerpoint/2010/main" val="1670668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7793" y="622998"/>
            <a:ext cx="10326658" cy="1223295"/>
          </a:xfrm>
        </p:spPr>
        <p:txBody>
          <a:bodyPr/>
          <a:lstStyle/>
          <a:p>
            <a:r>
              <a:rPr lang="en-AU" sz="4000" b="1" dirty="0">
                <a:solidFill>
                  <a:schemeClr val="accent1"/>
                </a:solidFill>
              </a:rPr>
              <a:t>Your requirements</a:t>
            </a:r>
          </a:p>
        </p:txBody>
      </p:sp>
      <p:sp>
        <p:nvSpPr>
          <p:cNvPr id="4" name="Footer Placeholder 3"/>
          <p:cNvSpPr>
            <a:spLocks noGrp="1"/>
          </p:cNvSpPr>
          <p:nvPr>
            <p:ph type="ftr" sz="quarter" idx="11"/>
          </p:nvPr>
        </p:nvSpPr>
        <p:spPr>
          <a:xfrm>
            <a:off x="5685577" y="6255097"/>
            <a:ext cx="6079704" cy="365125"/>
          </a:xfrm>
        </p:spPr>
        <p:txBody>
          <a:bodyPr/>
          <a:lstStyle/>
          <a:p>
            <a:r>
              <a:rPr lang="en-US" dirty="0"/>
              <a:t> </a:t>
            </a:r>
            <a:r>
              <a:rPr lang="en-AU" dirty="0">
                <a:effectLst/>
                <a:ea typeface="Times New Roman" panose="02020603050405020304" pitchFamily="18" charset="0"/>
              </a:rPr>
              <a:t>Centre for Research on Education in a Digital Society</a:t>
            </a:r>
            <a:endParaRPr lang="en-US" dirty="0"/>
          </a:p>
        </p:txBody>
      </p:sp>
      <p:sp>
        <p:nvSpPr>
          <p:cNvPr id="5" name="Text Placeholder 2"/>
          <p:cNvSpPr>
            <a:spLocks noGrp="1"/>
          </p:cNvSpPr>
          <p:nvPr>
            <p:ph type="body" idx="12"/>
          </p:nvPr>
        </p:nvSpPr>
        <p:spPr>
          <a:xfrm>
            <a:off x="637793" y="1846293"/>
            <a:ext cx="10957594" cy="4273046"/>
          </a:xfrm>
        </p:spPr>
        <p:txBody>
          <a:bodyPr/>
          <a:lstStyle/>
          <a:p>
            <a:pPr marL="0" indent="0">
              <a:lnSpc>
                <a:spcPct val="114000"/>
              </a:lnSpc>
              <a:spcAft>
                <a:spcPts val="600"/>
              </a:spcAft>
              <a:buNone/>
            </a:pPr>
            <a:r>
              <a:rPr lang="en-AU" sz="1400" b="0" i="0" dirty="0">
                <a:effectLst/>
              </a:rPr>
              <a:t>Tool background</a:t>
            </a:r>
          </a:p>
          <a:p>
            <a:pPr marL="0" indent="0">
              <a:lnSpc>
                <a:spcPct val="114000"/>
              </a:lnSpc>
              <a:spcAft>
                <a:spcPts val="600"/>
              </a:spcAft>
              <a:buNone/>
            </a:pPr>
            <a:r>
              <a:rPr lang="en-AU" sz="1400" dirty="0"/>
              <a:t>Funding context</a:t>
            </a:r>
          </a:p>
          <a:p>
            <a:pPr marL="0" indent="0">
              <a:lnSpc>
                <a:spcPct val="114000"/>
              </a:lnSpc>
              <a:spcAft>
                <a:spcPts val="600"/>
              </a:spcAft>
              <a:buNone/>
            </a:pPr>
            <a:r>
              <a:rPr lang="en-AU" sz="1400" b="1" dirty="0"/>
              <a:t>The focus of this proposed research is to …</a:t>
            </a:r>
            <a:r>
              <a:rPr lang="en-AU" sz="1400" dirty="0"/>
              <a:t>.</a:t>
            </a:r>
          </a:p>
          <a:p>
            <a:pPr marL="0" indent="0">
              <a:lnSpc>
                <a:spcPct val="114000"/>
              </a:lnSpc>
              <a:spcAft>
                <a:spcPts val="600"/>
              </a:spcAft>
              <a:buNone/>
            </a:pPr>
            <a:r>
              <a:rPr lang="en-AU" sz="1400" dirty="0"/>
              <a:t>These resources are ultimately intended to support and enhance wider benefits around:</a:t>
            </a:r>
          </a:p>
          <a:p>
            <a:pPr>
              <a:lnSpc>
                <a:spcPct val="114000"/>
              </a:lnSpc>
              <a:spcAft>
                <a:spcPts val="600"/>
              </a:spcAft>
            </a:pPr>
            <a:endParaRPr lang="en-AU" sz="1400" dirty="0"/>
          </a:p>
        </p:txBody>
      </p:sp>
    </p:spTree>
    <p:extLst>
      <p:ext uri="{BB962C8B-B14F-4D97-AF65-F5344CB8AC3E}">
        <p14:creationId xmlns:p14="http://schemas.microsoft.com/office/powerpoint/2010/main" val="147552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4AE09F8-9DD0-4A1F-A6A1-4D562704D8CB}"/>
              </a:ext>
            </a:extLst>
          </p:cNvPr>
          <p:cNvSpPr>
            <a:spLocks noGrp="1"/>
          </p:cNvSpPr>
          <p:nvPr>
            <p:ph type="title"/>
          </p:nvPr>
        </p:nvSpPr>
        <p:spPr>
          <a:xfrm>
            <a:off x="637793" y="622998"/>
            <a:ext cx="10326658" cy="1223295"/>
          </a:xfrm>
        </p:spPr>
        <p:txBody>
          <a:bodyPr/>
          <a:lstStyle/>
          <a:p>
            <a:r>
              <a:rPr lang="en-AU" sz="4000" b="1" dirty="0">
                <a:solidFill>
                  <a:schemeClr val="accent1"/>
                </a:solidFill>
              </a:rPr>
              <a:t>About us</a:t>
            </a:r>
          </a:p>
        </p:txBody>
      </p:sp>
      <p:sp>
        <p:nvSpPr>
          <p:cNvPr id="6" name="Text Placeholder 2">
            <a:extLst>
              <a:ext uri="{FF2B5EF4-FFF2-40B4-BE49-F238E27FC236}">
                <a16:creationId xmlns:a16="http://schemas.microsoft.com/office/drawing/2014/main" id="{D97B7A1C-EBC1-4CC6-B4BF-721512703E36}"/>
              </a:ext>
            </a:extLst>
          </p:cNvPr>
          <p:cNvSpPr txBox="1">
            <a:spLocks/>
          </p:cNvSpPr>
          <p:nvPr/>
        </p:nvSpPr>
        <p:spPr>
          <a:xfrm>
            <a:off x="6357437" y="1698124"/>
            <a:ext cx="5458208" cy="4156051"/>
          </a:xfrm>
          <a:prstGeom prst="rect">
            <a:avLst/>
          </a:prstGeom>
        </p:spPr>
        <p:txBody>
          <a:bodyPr vert="horz" lIns="91440" tIns="45720" rIns="91440" bIns="45720" rtlCol="0">
            <a:noAutofit/>
          </a:bodyPr>
          <a:lstStyle>
            <a:lvl1pPr marL="270000" indent="-270000" algn="l" defTabSz="914400" rtl="0" eaLnBrk="1" latinLnBrk="0" hangingPunct="1">
              <a:lnSpc>
                <a:spcPct val="100000"/>
              </a:lnSpc>
              <a:spcBef>
                <a:spcPts val="0"/>
              </a:spcBef>
              <a:spcAft>
                <a:spcPts val="1000"/>
              </a:spcAft>
              <a:buFont typeface="Arial" panose="020B0604020202020204" pitchFamily="34" charset="0"/>
              <a:buChar char="•"/>
              <a:defRPr lang="en-AU" sz="2100" kern="1200" smtClean="0">
                <a:solidFill>
                  <a:schemeClr val="tx1"/>
                </a:solidFill>
                <a:effectLst/>
                <a:latin typeface="+mn-lt"/>
                <a:ea typeface="+mn-ea"/>
                <a:cs typeface="+mn-cs"/>
              </a:defRPr>
            </a:lvl1pPr>
            <a:lvl2pPr marL="457200" indent="0" algn="l"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marL="0" indent="0">
              <a:buFont typeface="Arial" panose="020B0604020202020204" pitchFamily="34" charset="0"/>
              <a:buNone/>
            </a:pPr>
            <a:r>
              <a:rPr lang="en-AU" sz="2000" b="1" dirty="0"/>
              <a:t>Another unit</a:t>
            </a:r>
          </a:p>
          <a:p>
            <a:r>
              <a:rPr lang="en-AU" sz="1400" dirty="0"/>
              <a:t>…</a:t>
            </a:r>
          </a:p>
          <a:p>
            <a:r>
              <a:rPr lang="en-AU" sz="1400" dirty="0">
                <a:latin typeface="Arial" panose="020B0604020202020204" pitchFamily="34" charset="0"/>
                <a:ea typeface="Calibri" panose="020F0502020204030204" pitchFamily="34" charset="0"/>
                <a:cs typeface="Times New Roman" panose="02020603050405020304" pitchFamily="18" charset="0"/>
              </a:rPr>
              <a:t>…</a:t>
            </a:r>
            <a:endParaRPr lang="en-AU" sz="1400" dirty="0">
              <a:latin typeface="Calibri" panose="020F0502020204030204" pitchFamily="34" charset="0"/>
              <a:ea typeface="Calibri" panose="020F0502020204030204" pitchFamily="34" charset="0"/>
              <a:cs typeface="Times New Roman" panose="02020603050405020304" pitchFamily="18" charset="0"/>
            </a:endParaRPr>
          </a:p>
          <a:p>
            <a:endParaRPr lang="en-AU" sz="1800" dirty="0"/>
          </a:p>
        </p:txBody>
      </p:sp>
      <p:sp>
        <p:nvSpPr>
          <p:cNvPr id="7" name="Text Placeholder 2">
            <a:extLst>
              <a:ext uri="{FF2B5EF4-FFF2-40B4-BE49-F238E27FC236}">
                <a16:creationId xmlns:a16="http://schemas.microsoft.com/office/drawing/2014/main" id="{A3F332DA-29CD-48F8-AE6D-83900A906E6C}"/>
              </a:ext>
            </a:extLst>
          </p:cNvPr>
          <p:cNvSpPr txBox="1">
            <a:spLocks/>
          </p:cNvSpPr>
          <p:nvPr/>
        </p:nvSpPr>
        <p:spPr>
          <a:xfrm>
            <a:off x="637794" y="1698125"/>
            <a:ext cx="5191113" cy="4156051"/>
          </a:xfrm>
          <a:prstGeom prst="rect">
            <a:avLst/>
          </a:prstGeom>
        </p:spPr>
        <p:txBody>
          <a:bodyPr vert="horz" lIns="91440" tIns="45720" rIns="91440" bIns="45720" rtlCol="0">
            <a:noAutofit/>
          </a:bodyPr>
          <a:lstStyle>
            <a:lvl1pPr marL="270000" indent="-270000" algn="l" defTabSz="914400" rtl="0" eaLnBrk="1" latinLnBrk="0" hangingPunct="1">
              <a:lnSpc>
                <a:spcPct val="100000"/>
              </a:lnSpc>
              <a:spcBef>
                <a:spcPts val="0"/>
              </a:spcBef>
              <a:spcAft>
                <a:spcPts val="1000"/>
              </a:spcAft>
              <a:buFont typeface="Arial" panose="020B0604020202020204" pitchFamily="34" charset="0"/>
              <a:buChar char="•"/>
              <a:defRPr lang="en-AU" sz="2100" kern="1200" smtClean="0">
                <a:solidFill>
                  <a:schemeClr val="tx1"/>
                </a:solidFill>
                <a:effectLst/>
                <a:latin typeface="+mn-lt"/>
                <a:ea typeface="+mn-ea"/>
                <a:cs typeface="+mn-cs"/>
              </a:defRPr>
            </a:lvl1pPr>
            <a:lvl2pPr marL="457200" indent="0" algn="l"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marL="0" indent="0">
              <a:buNone/>
            </a:pPr>
            <a:r>
              <a:rPr lang="en-AU" sz="2000" b="1" dirty="0"/>
              <a:t>Centre for Research on Education in a Digital Society</a:t>
            </a:r>
          </a:p>
          <a:p>
            <a:r>
              <a:rPr lang="en-AU" sz="1400" dirty="0"/>
              <a:t>Explores the dynamic relationship between technology and learning – across formal, informal, and professional education contexts throughout the lifespan</a:t>
            </a:r>
          </a:p>
          <a:p>
            <a:r>
              <a:rPr lang="en-AU" sz="1400" dirty="0"/>
              <a:t>Adopts sociocultural and human-centred approaches to understanding technology in practice to investigate learning technologies, the role of technology and data in learning and the changing learning needs of a digital society</a:t>
            </a:r>
          </a:p>
          <a:p>
            <a:endParaRPr lang="en-AU" sz="1800" dirty="0"/>
          </a:p>
        </p:txBody>
      </p:sp>
      <p:pic>
        <p:nvPicPr>
          <p:cNvPr id="8" name="Picture 7">
            <a:extLst>
              <a:ext uri="{FF2B5EF4-FFF2-40B4-BE49-F238E27FC236}">
                <a16:creationId xmlns:a16="http://schemas.microsoft.com/office/drawing/2014/main" id="{75468268-F79D-4D0F-AD3B-E5FE22F97568}"/>
              </a:ext>
            </a:extLst>
          </p:cNvPr>
          <p:cNvPicPr>
            <a:picLocks noChangeAspect="1"/>
          </p:cNvPicPr>
          <p:nvPr/>
        </p:nvPicPr>
        <p:blipFill>
          <a:blip r:embed="rId2"/>
          <a:stretch>
            <a:fillRect/>
          </a:stretch>
        </p:blipFill>
        <p:spPr>
          <a:xfrm>
            <a:off x="637794" y="4360985"/>
            <a:ext cx="2870588" cy="1827437"/>
          </a:xfrm>
          <a:prstGeom prst="rect">
            <a:avLst/>
          </a:prstGeom>
        </p:spPr>
      </p:pic>
      <p:pic>
        <p:nvPicPr>
          <p:cNvPr id="9" name="Picture 8">
            <a:extLst>
              <a:ext uri="{FF2B5EF4-FFF2-40B4-BE49-F238E27FC236}">
                <a16:creationId xmlns:a16="http://schemas.microsoft.com/office/drawing/2014/main" id="{490CD1A1-67DE-4C5B-A974-2B3EF5778153}"/>
              </a:ext>
            </a:extLst>
          </p:cNvPr>
          <p:cNvPicPr>
            <a:picLocks noChangeAspect="1"/>
          </p:cNvPicPr>
          <p:nvPr/>
        </p:nvPicPr>
        <p:blipFill>
          <a:blip r:embed="rId3"/>
          <a:stretch>
            <a:fillRect/>
          </a:stretch>
        </p:blipFill>
        <p:spPr>
          <a:xfrm>
            <a:off x="4660706" y="4360985"/>
            <a:ext cx="2870588" cy="1827437"/>
          </a:xfrm>
          <a:prstGeom prst="rect">
            <a:avLst/>
          </a:prstGeom>
        </p:spPr>
      </p:pic>
      <p:sp>
        <p:nvSpPr>
          <p:cNvPr id="10" name="Footer Placeholder 3">
            <a:extLst>
              <a:ext uri="{FF2B5EF4-FFF2-40B4-BE49-F238E27FC236}">
                <a16:creationId xmlns:a16="http://schemas.microsoft.com/office/drawing/2014/main" id="{9103DD55-2CCD-4249-B4BF-06F49E6FAACC}"/>
              </a:ext>
            </a:extLst>
          </p:cNvPr>
          <p:cNvSpPr>
            <a:spLocks noGrp="1"/>
          </p:cNvSpPr>
          <p:nvPr>
            <p:ph type="ftr" sz="quarter" idx="11"/>
          </p:nvPr>
        </p:nvSpPr>
        <p:spPr>
          <a:xfrm>
            <a:off x="5685577" y="6255097"/>
            <a:ext cx="6079704" cy="365125"/>
          </a:xfrm>
        </p:spPr>
        <p:txBody>
          <a:bodyPr/>
          <a:lstStyle/>
          <a:p>
            <a:r>
              <a:rPr lang="en-AU" dirty="0">
                <a:effectLst/>
                <a:ea typeface="Times New Roman" panose="02020603050405020304" pitchFamily="18" charset="0"/>
              </a:rPr>
              <a:t>Centre for Research on Education in a Digital Society</a:t>
            </a:r>
            <a:endParaRPr lang="en-US" dirty="0"/>
          </a:p>
        </p:txBody>
      </p:sp>
      <p:pic>
        <p:nvPicPr>
          <p:cNvPr id="11" name="Picture 10">
            <a:extLst>
              <a:ext uri="{FF2B5EF4-FFF2-40B4-BE49-F238E27FC236}">
                <a16:creationId xmlns:a16="http://schemas.microsoft.com/office/drawing/2014/main" id="{C8EA9D5B-0910-483D-B207-5700CC077660}"/>
              </a:ext>
            </a:extLst>
          </p:cNvPr>
          <p:cNvPicPr>
            <a:picLocks noChangeAspect="1"/>
          </p:cNvPicPr>
          <p:nvPr/>
        </p:nvPicPr>
        <p:blipFill rotWithShape="1">
          <a:blip r:embed="rId4"/>
          <a:srcRect l="13600" r="7706"/>
          <a:stretch/>
        </p:blipFill>
        <p:spPr>
          <a:xfrm>
            <a:off x="8683618" y="4360985"/>
            <a:ext cx="2870588" cy="1823898"/>
          </a:xfrm>
          <a:prstGeom prst="rect">
            <a:avLst/>
          </a:prstGeom>
        </p:spPr>
      </p:pic>
    </p:spTree>
    <p:extLst>
      <p:ext uri="{BB962C8B-B14F-4D97-AF65-F5344CB8AC3E}">
        <p14:creationId xmlns:p14="http://schemas.microsoft.com/office/powerpoint/2010/main" val="2304026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7793" y="622998"/>
            <a:ext cx="10326658" cy="1223295"/>
          </a:xfrm>
        </p:spPr>
        <p:txBody>
          <a:bodyPr/>
          <a:lstStyle/>
          <a:p>
            <a:r>
              <a:rPr lang="en-AU" sz="4000" b="1" dirty="0">
                <a:solidFill>
                  <a:schemeClr val="accent1"/>
                </a:solidFill>
              </a:rPr>
              <a:t>Research team</a:t>
            </a:r>
          </a:p>
        </p:txBody>
      </p:sp>
      <p:pic>
        <p:nvPicPr>
          <p:cNvPr id="7" name="Picture 6">
            <a:extLst>
              <a:ext uri="{FF2B5EF4-FFF2-40B4-BE49-F238E27FC236}">
                <a16:creationId xmlns:a16="http://schemas.microsoft.com/office/drawing/2014/main" id="{9B1C8DA5-93EE-4CE2-AAC8-F99DA094C6B7}"/>
              </a:ext>
            </a:extLst>
          </p:cNvPr>
          <p:cNvPicPr/>
          <p:nvPr/>
        </p:nvPicPr>
        <p:blipFill>
          <a:blip r:embed="rId2"/>
          <a:srcRect/>
          <a:stretch/>
        </p:blipFill>
        <p:spPr>
          <a:xfrm>
            <a:off x="1159765" y="1457007"/>
            <a:ext cx="1151890" cy="1151890"/>
          </a:xfrm>
          <a:prstGeom prst="ellipse">
            <a:avLst/>
          </a:prstGeom>
          <a:ln>
            <a:noFill/>
          </a:ln>
          <a:effectLst/>
        </p:spPr>
      </p:pic>
      <p:sp>
        <p:nvSpPr>
          <p:cNvPr id="12" name="TextBox 11">
            <a:extLst>
              <a:ext uri="{FF2B5EF4-FFF2-40B4-BE49-F238E27FC236}">
                <a16:creationId xmlns:a16="http://schemas.microsoft.com/office/drawing/2014/main" id="{D1F2016F-E0FD-4FAD-99D1-CC79AE868D53}"/>
              </a:ext>
            </a:extLst>
          </p:cNvPr>
          <p:cNvSpPr txBox="1"/>
          <p:nvPr/>
        </p:nvSpPr>
        <p:spPr>
          <a:xfrm>
            <a:off x="352964" y="2670382"/>
            <a:ext cx="2762023" cy="584775"/>
          </a:xfrm>
          <a:prstGeom prst="rect">
            <a:avLst/>
          </a:prstGeom>
          <a:noFill/>
        </p:spPr>
        <p:txBody>
          <a:bodyPr wrap="square" rtlCol="0">
            <a:spAutoFit/>
          </a:bodyPr>
          <a:lstStyle/>
          <a:p>
            <a:r>
              <a:rPr lang="en-AU" sz="1600" b="1" dirty="0">
                <a:solidFill>
                  <a:schemeClr val="tx2"/>
                </a:solidFill>
              </a:rPr>
              <a:t>Dr Simon Knight</a:t>
            </a:r>
          </a:p>
          <a:p>
            <a:r>
              <a:rPr lang="en-AU" sz="1600" dirty="0">
                <a:solidFill>
                  <a:schemeClr val="tx2"/>
                </a:solidFill>
              </a:rPr>
              <a:t>Research Lead</a:t>
            </a:r>
          </a:p>
        </p:txBody>
      </p:sp>
      <p:sp>
        <p:nvSpPr>
          <p:cNvPr id="17" name="TextBox 16">
            <a:extLst>
              <a:ext uri="{FF2B5EF4-FFF2-40B4-BE49-F238E27FC236}">
                <a16:creationId xmlns:a16="http://schemas.microsoft.com/office/drawing/2014/main" id="{EE64F2EA-B248-488C-B7A7-A200AC02AAD1}"/>
              </a:ext>
            </a:extLst>
          </p:cNvPr>
          <p:cNvSpPr txBox="1"/>
          <p:nvPr/>
        </p:nvSpPr>
        <p:spPr>
          <a:xfrm>
            <a:off x="352964" y="3316642"/>
            <a:ext cx="2762023" cy="2569934"/>
          </a:xfrm>
          <a:prstGeom prst="rect">
            <a:avLst/>
          </a:prstGeom>
          <a:noFill/>
        </p:spPr>
        <p:txBody>
          <a:bodyPr wrap="square" rtlCol="0">
            <a:spAutoFit/>
          </a:bodyPr>
          <a:lstStyle/>
          <a:p>
            <a:pPr>
              <a:spcAft>
                <a:spcPts val="600"/>
              </a:spcAft>
            </a:pPr>
            <a:r>
              <a:rPr lang="en-AU" sz="1200" dirty="0"/>
              <a:t>Simon is Director of the Centre for Research on Education in a Digital Society, and leads the Transformative Learning research theme in the UTS Transdisciplinary School.</a:t>
            </a:r>
          </a:p>
          <a:p>
            <a:pPr>
              <a:spcAft>
                <a:spcPts val="600"/>
              </a:spcAft>
            </a:pPr>
            <a:r>
              <a:rPr lang="en-AU" sz="1200" dirty="0">
                <a:effectLst/>
                <a:ea typeface="Arial" panose="020B0604020202020204" pitchFamily="34" charset="0"/>
                <a:cs typeface="Times New Roman" panose="02020603050405020304" pitchFamily="18" charset="0"/>
              </a:rPr>
              <a:t>He is a recognised researcher in learning and technology and a UTS award winning teacher. He holds a PhD in learning analytics, and education Masters from both Cambridge and UCL Institute of Education, where he also did his high-school teacher training</a:t>
            </a:r>
            <a:endParaRPr lang="en-AU" sz="1050" dirty="0"/>
          </a:p>
        </p:txBody>
      </p:sp>
      <p:sp>
        <p:nvSpPr>
          <p:cNvPr id="18" name="Footer Placeholder 3">
            <a:extLst>
              <a:ext uri="{FF2B5EF4-FFF2-40B4-BE49-F238E27FC236}">
                <a16:creationId xmlns:a16="http://schemas.microsoft.com/office/drawing/2014/main" id="{02E51FA4-69F6-4D48-8F7C-4E8DD98B77F3}"/>
              </a:ext>
            </a:extLst>
          </p:cNvPr>
          <p:cNvSpPr>
            <a:spLocks noGrp="1"/>
          </p:cNvSpPr>
          <p:nvPr>
            <p:ph type="ftr" sz="quarter" idx="11"/>
          </p:nvPr>
        </p:nvSpPr>
        <p:spPr>
          <a:xfrm>
            <a:off x="5685577" y="6255097"/>
            <a:ext cx="6079704" cy="365125"/>
          </a:xfrm>
        </p:spPr>
        <p:txBody>
          <a:bodyPr/>
          <a:lstStyle/>
          <a:p>
            <a:r>
              <a:rPr lang="en-US" dirty="0"/>
              <a:t>Institute for Public Policy and Governance / </a:t>
            </a:r>
            <a:r>
              <a:rPr lang="en-AU" dirty="0">
                <a:effectLst/>
                <a:ea typeface="Times New Roman" panose="02020603050405020304" pitchFamily="18" charset="0"/>
              </a:rPr>
              <a:t>Centre for Research on Education in a Digital Society</a:t>
            </a:r>
            <a:endParaRPr lang="en-US" dirty="0"/>
          </a:p>
        </p:txBody>
      </p:sp>
    </p:spTree>
    <p:extLst>
      <p:ext uri="{BB962C8B-B14F-4D97-AF65-F5344CB8AC3E}">
        <p14:creationId xmlns:p14="http://schemas.microsoft.com/office/powerpoint/2010/main" val="1113733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7793" y="622998"/>
            <a:ext cx="10326658" cy="1223295"/>
          </a:xfrm>
        </p:spPr>
        <p:txBody>
          <a:bodyPr/>
          <a:lstStyle/>
          <a:p>
            <a:r>
              <a:rPr lang="en-AU" sz="4000" b="1" dirty="0">
                <a:solidFill>
                  <a:schemeClr val="accent1"/>
                </a:solidFill>
              </a:rPr>
              <a:t>Project description</a:t>
            </a:r>
            <a:br>
              <a:rPr lang="en-AU" sz="4000" b="1" dirty="0">
                <a:solidFill>
                  <a:schemeClr val="accent1"/>
                </a:solidFill>
              </a:rPr>
            </a:br>
            <a:r>
              <a:rPr lang="en-AU" sz="3200" dirty="0">
                <a:solidFill>
                  <a:schemeClr val="accent1"/>
                </a:solidFill>
              </a:rPr>
              <a:t>Overview</a:t>
            </a:r>
            <a:endParaRPr lang="en-AU" sz="4000" b="1" dirty="0">
              <a:solidFill>
                <a:schemeClr val="accent1"/>
              </a:solidFill>
            </a:endParaRPr>
          </a:p>
        </p:txBody>
      </p:sp>
      <p:sp>
        <p:nvSpPr>
          <p:cNvPr id="5" name="Text Placeholder 2"/>
          <p:cNvSpPr>
            <a:spLocks noGrp="1"/>
          </p:cNvSpPr>
          <p:nvPr>
            <p:ph type="body" idx="12"/>
          </p:nvPr>
        </p:nvSpPr>
        <p:spPr>
          <a:xfrm>
            <a:off x="637793" y="1846293"/>
            <a:ext cx="10957594" cy="4273046"/>
          </a:xfrm>
        </p:spPr>
        <p:txBody>
          <a:bodyPr/>
          <a:lstStyle/>
          <a:p>
            <a:pPr marL="0" indent="0">
              <a:lnSpc>
                <a:spcPct val="114000"/>
              </a:lnSpc>
              <a:spcAft>
                <a:spcPts val="600"/>
              </a:spcAft>
              <a:buNone/>
            </a:pPr>
            <a:r>
              <a:rPr lang="en-AU" sz="1400" dirty="0">
                <a:effectLst/>
                <a:ea typeface="Times New Roman" panose="02020603050405020304" pitchFamily="18" charset="0"/>
              </a:rPr>
              <a:t>As a university committed to practical innovation and the development of impact-driven research that benefits the broader community, UTS is a key partner to industry in helping shape the world we live in. This is built on our culture of collaboration, creativity, use of agile and transdisciplinary approaches, and our industry and community connections to create real-world solutions to complex problems. </a:t>
            </a:r>
          </a:p>
          <a:p>
            <a:pPr marL="0" indent="0">
              <a:lnSpc>
                <a:spcPct val="114000"/>
              </a:lnSpc>
              <a:spcAft>
                <a:spcPts val="600"/>
              </a:spcAft>
              <a:buNone/>
            </a:pPr>
            <a:r>
              <a:rPr lang="en-AU" sz="1400" dirty="0">
                <a:effectLst/>
                <a:ea typeface="Times New Roman" panose="02020603050405020304" pitchFamily="18" charset="0"/>
              </a:rPr>
              <a:t>UTS has assembled a team of skilled researchers for this project, </a:t>
            </a:r>
            <a:r>
              <a:rPr lang="en-AU" sz="1400" dirty="0"/>
              <a:t>with </a:t>
            </a:r>
            <a:r>
              <a:rPr lang="en-AU" sz="1400" dirty="0">
                <a:effectLst/>
                <a:ea typeface="Times New Roman" panose="02020603050405020304" pitchFamily="18" charset="0"/>
              </a:rPr>
              <a:t>expertise in participatory approaches, including for</a:t>
            </a:r>
            <a:r>
              <a:rPr lang="en-AU" sz="1400" dirty="0">
                <a:effectLst/>
                <a:highlight>
                  <a:srgbClr val="FFFF00"/>
                </a:highlight>
                <a:ea typeface="Times New Roman" panose="02020603050405020304" pitchFamily="18" charset="0"/>
              </a:rPr>
              <a:t> …</a:t>
            </a:r>
            <a:r>
              <a:rPr lang="en-AU" sz="1400" dirty="0"/>
              <a:t>.</a:t>
            </a:r>
            <a:r>
              <a:rPr lang="en-AU" sz="1400" dirty="0">
                <a:effectLst/>
                <a:ea typeface="Times New Roman" panose="02020603050405020304" pitchFamily="18" charset="0"/>
              </a:rPr>
              <a:t> </a:t>
            </a:r>
          </a:p>
          <a:p>
            <a:pPr marL="0" indent="0">
              <a:lnSpc>
                <a:spcPct val="114000"/>
              </a:lnSpc>
              <a:spcAft>
                <a:spcPts val="600"/>
              </a:spcAft>
              <a:buNone/>
            </a:pPr>
            <a:r>
              <a:rPr lang="en-AU" sz="1400" dirty="0">
                <a:effectLst/>
                <a:ea typeface="Times New Roman" panose="02020603050405020304" pitchFamily="18" charset="0"/>
              </a:rPr>
              <a:t>We will take a participatory approach to the design and delivery of the </a:t>
            </a:r>
            <a:r>
              <a:rPr lang="en-AU" sz="1400" dirty="0">
                <a:ea typeface="Times New Roman" panose="02020603050405020304" pitchFamily="18" charset="0"/>
              </a:rPr>
              <a:t>research</a:t>
            </a:r>
            <a:r>
              <a:rPr lang="en-AU" sz="1400" dirty="0">
                <a:effectLst/>
                <a:ea typeface="Times New Roman" panose="02020603050405020304" pitchFamily="18" charset="0"/>
              </a:rPr>
              <a:t> project, across four stages of work outlined below. This will involve desk research around scholarly and practitioner resources, identification of key needs and user expectations</a:t>
            </a:r>
            <a:r>
              <a:rPr lang="en-AU" sz="1400" dirty="0">
                <a:solidFill>
                  <a:srgbClr val="000000"/>
                </a:solidFill>
                <a:ea typeface="Times New Roman" panose="02020603050405020304" pitchFamily="18" charset="0"/>
              </a:rPr>
              <a:t>,</a:t>
            </a:r>
            <a:r>
              <a:rPr lang="en-AU" sz="1400" dirty="0">
                <a:solidFill>
                  <a:srgbClr val="000000"/>
                </a:solidFill>
                <a:effectLst/>
                <a:ea typeface="Times New Roman" panose="02020603050405020304" pitchFamily="18" charset="0"/>
              </a:rPr>
              <a:t> the development of both practical wellbeing resources and initial prototyping for implementation of these resources into the tool. </a:t>
            </a:r>
            <a:endParaRPr lang="en-AU" sz="1100" dirty="0"/>
          </a:p>
          <a:p>
            <a:pPr marL="0" indent="0">
              <a:lnSpc>
                <a:spcPct val="114000"/>
              </a:lnSpc>
              <a:spcAft>
                <a:spcPts val="600"/>
              </a:spcAft>
              <a:buNone/>
            </a:pPr>
            <a:endParaRPr lang="en-AU" sz="1400" dirty="0"/>
          </a:p>
        </p:txBody>
      </p:sp>
      <p:sp>
        <p:nvSpPr>
          <p:cNvPr id="7" name="Rectangle: Rounded Corners 6">
            <a:extLst>
              <a:ext uri="{FF2B5EF4-FFF2-40B4-BE49-F238E27FC236}">
                <a16:creationId xmlns:a16="http://schemas.microsoft.com/office/drawing/2014/main" id="{73889F1E-09A6-41B8-B5D7-41FB195F5E56}"/>
              </a:ext>
            </a:extLst>
          </p:cNvPr>
          <p:cNvSpPr/>
          <p:nvPr/>
        </p:nvSpPr>
        <p:spPr>
          <a:xfrm>
            <a:off x="637794" y="4300687"/>
            <a:ext cx="2645932" cy="1838748"/>
          </a:xfrm>
          <a:prstGeom prst="roundRect">
            <a:avLst>
              <a:gd name="adj" fmla="val 7681"/>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dirty="0">
                <a:ln>
                  <a:noFill/>
                </a:ln>
                <a:solidFill>
                  <a:schemeClr val="tx1"/>
                </a:solidFill>
                <a:effectLst/>
                <a:uLnTx/>
                <a:uFillTx/>
                <a:latin typeface="Arial" panose="020B0604020202020204"/>
                <a:ea typeface="+mn-ea"/>
                <a:cs typeface="+mn-cs"/>
              </a:rPr>
              <a:t>Stage 1: Initiation</a:t>
            </a:r>
          </a:p>
        </p:txBody>
      </p:sp>
      <p:sp>
        <p:nvSpPr>
          <p:cNvPr id="8" name="Rectangle: Rounded Corners 7">
            <a:extLst>
              <a:ext uri="{FF2B5EF4-FFF2-40B4-BE49-F238E27FC236}">
                <a16:creationId xmlns:a16="http://schemas.microsoft.com/office/drawing/2014/main" id="{D5BFEE76-8E97-4DE1-B52E-79B5D9C7B0FF}"/>
              </a:ext>
            </a:extLst>
          </p:cNvPr>
          <p:cNvSpPr/>
          <p:nvPr/>
        </p:nvSpPr>
        <p:spPr>
          <a:xfrm>
            <a:off x="3408348" y="4300687"/>
            <a:ext cx="2645932" cy="1838748"/>
          </a:xfrm>
          <a:prstGeom prst="roundRect">
            <a:avLst>
              <a:gd name="adj" fmla="val 7681"/>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dirty="0">
                <a:ln>
                  <a:noFill/>
                </a:ln>
                <a:solidFill>
                  <a:schemeClr val="tx1"/>
                </a:solidFill>
                <a:effectLst/>
                <a:uLnTx/>
                <a:uFillTx/>
                <a:latin typeface="Arial" panose="020B0604020202020204"/>
                <a:ea typeface="+mn-ea"/>
                <a:cs typeface="+mn-cs"/>
              </a:rPr>
              <a:t>Stage 2: Desk research</a:t>
            </a:r>
          </a:p>
        </p:txBody>
      </p:sp>
      <p:sp>
        <p:nvSpPr>
          <p:cNvPr id="9" name="Rectangle: Rounded Corners 8">
            <a:extLst>
              <a:ext uri="{FF2B5EF4-FFF2-40B4-BE49-F238E27FC236}">
                <a16:creationId xmlns:a16="http://schemas.microsoft.com/office/drawing/2014/main" id="{3E604A06-45BA-42FA-8F29-A3539392D49F}"/>
              </a:ext>
            </a:extLst>
          </p:cNvPr>
          <p:cNvSpPr/>
          <p:nvPr/>
        </p:nvSpPr>
        <p:spPr>
          <a:xfrm>
            <a:off x="6178902" y="4300687"/>
            <a:ext cx="2645932" cy="1838748"/>
          </a:xfrm>
          <a:prstGeom prst="roundRect">
            <a:avLst>
              <a:gd name="adj" fmla="val 7681"/>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200" b="1" dirty="0">
                <a:solidFill>
                  <a:schemeClr val="tx1"/>
                </a:solidFill>
                <a:latin typeface="Arial" panose="020B0604020202020204"/>
              </a:rPr>
              <a:t>Stage 3: User needs</a:t>
            </a:r>
            <a:endParaRPr kumimoji="0" lang="en-AU" sz="1200" b="1" i="0" u="none" strike="noStrike" kern="1200" cap="none" spc="0" normalizeH="0" baseline="0" noProof="0" dirty="0">
              <a:ln>
                <a:noFill/>
              </a:ln>
              <a:solidFill>
                <a:schemeClr val="tx1"/>
              </a:solidFill>
              <a:effectLst/>
              <a:uLnTx/>
              <a:uFillTx/>
              <a:latin typeface="Arial" panose="020B0604020202020204"/>
              <a:ea typeface="+mn-ea"/>
              <a:cs typeface="+mn-cs"/>
            </a:endParaRPr>
          </a:p>
        </p:txBody>
      </p:sp>
      <p:sp>
        <p:nvSpPr>
          <p:cNvPr id="10" name="Rectangle: Rounded Corners 9">
            <a:extLst>
              <a:ext uri="{FF2B5EF4-FFF2-40B4-BE49-F238E27FC236}">
                <a16:creationId xmlns:a16="http://schemas.microsoft.com/office/drawing/2014/main" id="{45207463-6F2A-4D6A-8DF7-B48CE3812FA7}"/>
              </a:ext>
            </a:extLst>
          </p:cNvPr>
          <p:cNvSpPr/>
          <p:nvPr/>
        </p:nvSpPr>
        <p:spPr>
          <a:xfrm>
            <a:off x="8949456" y="4300687"/>
            <a:ext cx="2645932" cy="1838748"/>
          </a:xfrm>
          <a:prstGeom prst="roundRect">
            <a:avLst>
              <a:gd name="adj" fmla="val 7681"/>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dirty="0">
                <a:ln>
                  <a:noFill/>
                </a:ln>
                <a:solidFill>
                  <a:schemeClr val="tx1"/>
                </a:solidFill>
                <a:effectLst/>
                <a:uLnTx/>
                <a:uFillTx/>
                <a:latin typeface="Arial" panose="020B0604020202020204"/>
                <a:ea typeface="+mn-ea"/>
                <a:cs typeface="+mn-cs"/>
              </a:rPr>
              <a:t>Stage 4: Development</a:t>
            </a:r>
          </a:p>
        </p:txBody>
      </p:sp>
      <p:sp>
        <p:nvSpPr>
          <p:cNvPr id="19" name="Arrow: Chevron 18">
            <a:extLst>
              <a:ext uri="{FF2B5EF4-FFF2-40B4-BE49-F238E27FC236}">
                <a16:creationId xmlns:a16="http://schemas.microsoft.com/office/drawing/2014/main" id="{EE9BB294-C8DB-44F1-AE04-4C6EA022E93B}"/>
              </a:ext>
            </a:extLst>
          </p:cNvPr>
          <p:cNvSpPr/>
          <p:nvPr/>
        </p:nvSpPr>
        <p:spPr>
          <a:xfrm>
            <a:off x="297951" y="4627266"/>
            <a:ext cx="986319" cy="434501"/>
          </a:xfrm>
          <a:prstGeom prst="chevron">
            <a:avLst>
              <a:gd name="adj" fmla="val 3028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00" b="1" i="0" u="none" strike="noStrike" kern="1200" cap="none" spc="0" normalizeH="0" baseline="0" noProof="0" dirty="0">
                <a:ln>
                  <a:noFill/>
                </a:ln>
                <a:solidFill>
                  <a:schemeClr val="tx2"/>
                </a:solidFill>
                <a:effectLst/>
                <a:uLnTx/>
                <a:uFillTx/>
                <a:latin typeface="Arial" panose="020B0604020202020204"/>
                <a:ea typeface="+mn-ea"/>
                <a:cs typeface="+mn-cs"/>
              </a:rPr>
              <a:t>Scoping &amp; planning</a:t>
            </a:r>
          </a:p>
        </p:txBody>
      </p:sp>
      <p:sp>
        <p:nvSpPr>
          <p:cNvPr id="20" name="Arrow: Chevron 19">
            <a:extLst>
              <a:ext uri="{FF2B5EF4-FFF2-40B4-BE49-F238E27FC236}">
                <a16:creationId xmlns:a16="http://schemas.microsoft.com/office/drawing/2014/main" id="{0CC43869-D447-4BB8-B7CA-6E945BD807CE}"/>
              </a:ext>
            </a:extLst>
          </p:cNvPr>
          <p:cNvSpPr/>
          <p:nvPr/>
        </p:nvSpPr>
        <p:spPr>
          <a:xfrm>
            <a:off x="1284271" y="4627266"/>
            <a:ext cx="832206" cy="434501"/>
          </a:xfrm>
          <a:prstGeom prst="chevron">
            <a:avLst>
              <a:gd name="adj" fmla="val 3028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00" b="1" i="0" u="none" strike="noStrike" kern="1200" cap="none" spc="0" normalizeH="0" baseline="0" noProof="0" dirty="0">
                <a:ln>
                  <a:noFill/>
                </a:ln>
                <a:solidFill>
                  <a:schemeClr val="tx2"/>
                </a:solidFill>
                <a:effectLst/>
                <a:uLnTx/>
                <a:uFillTx/>
                <a:latin typeface="Arial" panose="020B0604020202020204"/>
                <a:ea typeface="+mn-ea"/>
                <a:cs typeface="+mn-cs"/>
              </a:rPr>
              <a:t>Secure funding</a:t>
            </a:r>
          </a:p>
        </p:txBody>
      </p:sp>
      <p:sp>
        <p:nvSpPr>
          <p:cNvPr id="21" name="Arrow: Chevron 20">
            <a:extLst>
              <a:ext uri="{FF2B5EF4-FFF2-40B4-BE49-F238E27FC236}">
                <a16:creationId xmlns:a16="http://schemas.microsoft.com/office/drawing/2014/main" id="{CDAD315D-29F2-445F-A978-DE6E715B219C}"/>
              </a:ext>
            </a:extLst>
          </p:cNvPr>
          <p:cNvSpPr/>
          <p:nvPr/>
        </p:nvSpPr>
        <p:spPr>
          <a:xfrm>
            <a:off x="2116477" y="4627266"/>
            <a:ext cx="1094571" cy="434501"/>
          </a:xfrm>
          <a:prstGeom prst="chevron">
            <a:avLst>
              <a:gd name="adj" fmla="val 302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00" b="1" i="0" u="none" strike="noStrike" kern="1200" cap="none" spc="0" normalizeH="0" baseline="0" noProof="0" dirty="0">
                <a:ln>
                  <a:noFill/>
                </a:ln>
                <a:solidFill>
                  <a:schemeClr val="bg1"/>
                </a:solidFill>
                <a:effectLst/>
                <a:uLnTx/>
                <a:uFillTx/>
                <a:latin typeface="Arial" panose="020B0604020202020204"/>
                <a:ea typeface="+mn-ea"/>
                <a:cs typeface="+mn-cs"/>
              </a:rPr>
              <a:t>Contracting</a:t>
            </a:r>
          </a:p>
        </p:txBody>
      </p:sp>
      <p:sp>
        <p:nvSpPr>
          <p:cNvPr id="22" name="Arrow: Chevron 21">
            <a:extLst>
              <a:ext uri="{FF2B5EF4-FFF2-40B4-BE49-F238E27FC236}">
                <a16:creationId xmlns:a16="http://schemas.microsoft.com/office/drawing/2014/main" id="{47151F54-49BC-45B7-A75C-0086CC49C275}"/>
              </a:ext>
            </a:extLst>
          </p:cNvPr>
          <p:cNvSpPr/>
          <p:nvPr/>
        </p:nvSpPr>
        <p:spPr>
          <a:xfrm>
            <a:off x="2116475" y="5139183"/>
            <a:ext cx="1094571" cy="434501"/>
          </a:xfrm>
          <a:prstGeom prst="chevron">
            <a:avLst>
              <a:gd name="adj" fmla="val 302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00" b="1" i="0" u="none" strike="noStrike" kern="1200" cap="none" spc="0" normalizeH="0" baseline="0" noProof="0" dirty="0">
                <a:ln>
                  <a:noFill/>
                </a:ln>
                <a:solidFill>
                  <a:schemeClr val="bg1"/>
                </a:solidFill>
                <a:effectLst/>
                <a:uLnTx/>
                <a:uFillTx/>
                <a:latin typeface="Arial" panose="020B0604020202020204"/>
                <a:ea typeface="+mn-ea"/>
                <a:cs typeface="+mn-cs"/>
              </a:rPr>
              <a:t>Inception &amp; ‘Discovery’</a:t>
            </a:r>
          </a:p>
        </p:txBody>
      </p:sp>
      <p:sp>
        <p:nvSpPr>
          <p:cNvPr id="23" name="Arrow: Chevron 22">
            <a:extLst>
              <a:ext uri="{FF2B5EF4-FFF2-40B4-BE49-F238E27FC236}">
                <a16:creationId xmlns:a16="http://schemas.microsoft.com/office/drawing/2014/main" id="{CCFC5D85-C3AB-40C9-9A1C-EE7170F88F1C}"/>
              </a:ext>
            </a:extLst>
          </p:cNvPr>
          <p:cNvSpPr/>
          <p:nvPr/>
        </p:nvSpPr>
        <p:spPr>
          <a:xfrm>
            <a:off x="2116476" y="5657016"/>
            <a:ext cx="2866490" cy="434501"/>
          </a:xfrm>
          <a:prstGeom prst="chevron">
            <a:avLst>
              <a:gd name="adj" fmla="val 3028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000" b="1" dirty="0">
                <a:solidFill>
                  <a:schemeClr val="tx2"/>
                </a:solidFill>
                <a:latin typeface="Arial" panose="020B0604020202020204"/>
              </a:rPr>
              <a:t>Research e</a:t>
            </a:r>
            <a:r>
              <a:rPr kumimoji="0" lang="en-AU" sz="1000" b="1" i="0" u="none" strike="noStrike" kern="1200" cap="none" spc="0" normalizeH="0" baseline="0" noProof="0" dirty="0" err="1">
                <a:ln>
                  <a:noFill/>
                </a:ln>
                <a:solidFill>
                  <a:schemeClr val="tx2"/>
                </a:solidFill>
                <a:effectLst/>
                <a:uLnTx/>
                <a:uFillTx/>
                <a:latin typeface="Arial" panose="020B0604020202020204"/>
                <a:ea typeface="+mn-ea"/>
                <a:cs typeface="+mn-cs"/>
              </a:rPr>
              <a:t>thics</a:t>
            </a:r>
            <a:endParaRPr kumimoji="0" lang="en-AU" sz="1000" b="1" i="0" u="none" strike="noStrike" kern="1200" cap="none" spc="0" normalizeH="0" baseline="0" noProof="0" dirty="0">
              <a:ln>
                <a:noFill/>
              </a:ln>
              <a:solidFill>
                <a:schemeClr val="tx2"/>
              </a:solidFill>
              <a:effectLst/>
              <a:uLnTx/>
              <a:uFillTx/>
              <a:latin typeface="Arial" panose="020B0604020202020204"/>
              <a:ea typeface="+mn-ea"/>
              <a:cs typeface="+mn-cs"/>
            </a:endParaRPr>
          </a:p>
        </p:txBody>
      </p:sp>
      <p:sp>
        <p:nvSpPr>
          <p:cNvPr id="24" name="Arrow: Chevron 23">
            <a:extLst>
              <a:ext uri="{FF2B5EF4-FFF2-40B4-BE49-F238E27FC236}">
                <a16:creationId xmlns:a16="http://schemas.microsoft.com/office/drawing/2014/main" id="{CF8DD821-1301-4E7F-9772-3A0477FF392A}"/>
              </a:ext>
            </a:extLst>
          </p:cNvPr>
          <p:cNvSpPr/>
          <p:nvPr/>
        </p:nvSpPr>
        <p:spPr>
          <a:xfrm>
            <a:off x="3495969" y="4627265"/>
            <a:ext cx="1055483" cy="434502"/>
          </a:xfrm>
          <a:prstGeom prst="chevron">
            <a:avLst>
              <a:gd name="adj" fmla="val 302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00" b="1" i="0" u="none" strike="noStrike" kern="1200" cap="none" spc="0" normalizeH="0" baseline="0" noProof="0" dirty="0">
                <a:ln>
                  <a:noFill/>
                </a:ln>
                <a:solidFill>
                  <a:schemeClr val="bg1"/>
                </a:solidFill>
                <a:effectLst/>
                <a:uLnTx/>
                <a:uFillTx/>
                <a:latin typeface="Arial" panose="020B0604020202020204"/>
                <a:ea typeface="+mn-ea"/>
                <a:cs typeface="+mn-cs"/>
              </a:rPr>
              <a:t>Research focus areas</a:t>
            </a:r>
          </a:p>
        </p:txBody>
      </p:sp>
      <p:sp>
        <p:nvSpPr>
          <p:cNvPr id="25" name="Arrow: Chevron 24">
            <a:extLst>
              <a:ext uri="{FF2B5EF4-FFF2-40B4-BE49-F238E27FC236}">
                <a16:creationId xmlns:a16="http://schemas.microsoft.com/office/drawing/2014/main" id="{C16F8354-4326-456C-81ED-B390A3B3A6BB}"/>
              </a:ext>
            </a:extLst>
          </p:cNvPr>
          <p:cNvSpPr/>
          <p:nvPr/>
        </p:nvSpPr>
        <p:spPr>
          <a:xfrm>
            <a:off x="3894453" y="5139183"/>
            <a:ext cx="2074832" cy="434501"/>
          </a:xfrm>
          <a:prstGeom prst="chevron">
            <a:avLst>
              <a:gd name="adj" fmla="val 302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00" b="1" i="0" u="none" strike="noStrike" kern="1200" cap="none" spc="0" normalizeH="0" baseline="0" noProof="0" dirty="0">
                <a:ln>
                  <a:noFill/>
                </a:ln>
                <a:solidFill>
                  <a:schemeClr val="bg1"/>
                </a:solidFill>
                <a:effectLst/>
                <a:uLnTx/>
                <a:uFillTx/>
                <a:latin typeface="Arial" panose="020B0604020202020204"/>
                <a:ea typeface="+mn-ea"/>
                <a:cs typeface="+mn-cs"/>
              </a:rPr>
              <a:t>In-depth desktop research</a:t>
            </a:r>
          </a:p>
        </p:txBody>
      </p:sp>
      <p:sp>
        <p:nvSpPr>
          <p:cNvPr id="26" name="Arrow: Chevron 25">
            <a:extLst>
              <a:ext uri="{FF2B5EF4-FFF2-40B4-BE49-F238E27FC236}">
                <a16:creationId xmlns:a16="http://schemas.microsoft.com/office/drawing/2014/main" id="{12DAED4A-A1E0-48EE-961D-83A8CD692611}"/>
              </a:ext>
            </a:extLst>
          </p:cNvPr>
          <p:cNvSpPr/>
          <p:nvPr/>
        </p:nvSpPr>
        <p:spPr>
          <a:xfrm>
            <a:off x="6277950" y="4627265"/>
            <a:ext cx="1386571" cy="670807"/>
          </a:xfrm>
          <a:prstGeom prst="chevron">
            <a:avLst>
              <a:gd name="adj" fmla="val 302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000" b="1" dirty="0">
                <a:solidFill>
                  <a:schemeClr val="bg1"/>
                </a:solidFill>
                <a:latin typeface="Arial" panose="020B0604020202020204"/>
              </a:rPr>
              <a:t>Design engagement methods &amp; instruments</a:t>
            </a:r>
            <a:endParaRPr kumimoji="0" lang="en-AU" sz="1000" b="1"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27" name="Arrow: Chevron 26">
            <a:extLst>
              <a:ext uri="{FF2B5EF4-FFF2-40B4-BE49-F238E27FC236}">
                <a16:creationId xmlns:a16="http://schemas.microsoft.com/office/drawing/2014/main" id="{5D14D056-813E-49CD-8F93-6B21CD9FA840}"/>
              </a:ext>
            </a:extLst>
          </p:cNvPr>
          <p:cNvSpPr/>
          <p:nvPr/>
        </p:nvSpPr>
        <p:spPr>
          <a:xfrm>
            <a:off x="6893960" y="5420709"/>
            <a:ext cx="1930874" cy="670807"/>
          </a:xfrm>
          <a:prstGeom prst="chevron">
            <a:avLst>
              <a:gd name="adj" fmla="val 302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000" b="1" dirty="0">
                <a:solidFill>
                  <a:schemeClr val="bg1"/>
                </a:solidFill>
                <a:latin typeface="Arial" panose="020B0604020202020204"/>
              </a:rPr>
              <a:t>engagement on experience and needs </a:t>
            </a:r>
            <a:r>
              <a:rPr lang="en-AU" sz="1000" b="1" dirty="0" err="1">
                <a:solidFill>
                  <a:schemeClr val="bg1"/>
                </a:solidFill>
                <a:latin typeface="Arial" panose="020B0604020202020204"/>
              </a:rPr>
              <a:t>needs</a:t>
            </a:r>
            <a:endParaRPr kumimoji="0" lang="en-AU" sz="1000" b="1"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28" name="Arrow: Chevron 27">
            <a:extLst>
              <a:ext uri="{FF2B5EF4-FFF2-40B4-BE49-F238E27FC236}">
                <a16:creationId xmlns:a16="http://schemas.microsoft.com/office/drawing/2014/main" id="{5C32BFD9-9BE3-4472-A157-07E998E594A1}"/>
              </a:ext>
            </a:extLst>
          </p:cNvPr>
          <p:cNvSpPr/>
          <p:nvPr/>
        </p:nvSpPr>
        <p:spPr>
          <a:xfrm>
            <a:off x="8976854" y="4627267"/>
            <a:ext cx="2577351" cy="670806"/>
          </a:xfrm>
          <a:prstGeom prst="chevron">
            <a:avLst>
              <a:gd name="adj" fmla="val 302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000" b="1" dirty="0">
                <a:solidFill>
                  <a:schemeClr val="bg1"/>
                </a:solidFill>
                <a:latin typeface="Arial" panose="020B0604020202020204"/>
              </a:rPr>
              <a:t>4a. Content development</a:t>
            </a:r>
            <a:endParaRPr kumimoji="0" lang="en-AU" sz="1000" b="1"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29" name="Arrow: Chevron 28">
            <a:extLst>
              <a:ext uri="{FF2B5EF4-FFF2-40B4-BE49-F238E27FC236}">
                <a16:creationId xmlns:a16="http://schemas.microsoft.com/office/drawing/2014/main" id="{4196B3AE-1C9E-4142-B541-9EAF584E6F3D}"/>
              </a:ext>
            </a:extLst>
          </p:cNvPr>
          <p:cNvSpPr/>
          <p:nvPr/>
        </p:nvSpPr>
        <p:spPr>
          <a:xfrm>
            <a:off x="8976854" y="5418517"/>
            <a:ext cx="2577351" cy="670806"/>
          </a:xfrm>
          <a:prstGeom prst="chevron">
            <a:avLst>
              <a:gd name="adj" fmla="val 302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000" b="1" dirty="0">
                <a:solidFill>
                  <a:schemeClr val="bg1"/>
                </a:solidFill>
                <a:latin typeface="Arial" panose="020B0604020202020204"/>
              </a:rPr>
              <a:t>4b. Prototyping implementation / integration of resources</a:t>
            </a:r>
            <a:endParaRPr kumimoji="0" lang="en-AU" sz="1000" b="1"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30" name="Footer Placeholder 3">
            <a:extLst>
              <a:ext uri="{FF2B5EF4-FFF2-40B4-BE49-F238E27FC236}">
                <a16:creationId xmlns:a16="http://schemas.microsoft.com/office/drawing/2014/main" id="{EE30AAFA-ADA8-4E7B-AF78-E62A87243F5A}"/>
              </a:ext>
            </a:extLst>
          </p:cNvPr>
          <p:cNvSpPr>
            <a:spLocks noGrp="1"/>
          </p:cNvSpPr>
          <p:nvPr>
            <p:ph type="ftr" sz="quarter" idx="11"/>
          </p:nvPr>
        </p:nvSpPr>
        <p:spPr>
          <a:xfrm>
            <a:off x="5685577" y="6255097"/>
            <a:ext cx="6079704" cy="365125"/>
          </a:xfrm>
        </p:spPr>
        <p:txBody>
          <a:bodyPr/>
          <a:lstStyle/>
          <a:p>
            <a:r>
              <a:rPr lang="en-AU" dirty="0">
                <a:effectLst/>
                <a:ea typeface="Times New Roman" panose="02020603050405020304" pitchFamily="18" charset="0"/>
              </a:rPr>
              <a:t>Centre for Research on Education in a Digital Society</a:t>
            </a:r>
            <a:endParaRPr lang="en-US" dirty="0"/>
          </a:p>
        </p:txBody>
      </p:sp>
    </p:spTree>
    <p:extLst>
      <p:ext uri="{BB962C8B-B14F-4D97-AF65-F5344CB8AC3E}">
        <p14:creationId xmlns:p14="http://schemas.microsoft.com/office/powerpoint/2010/main" val="3908546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350"/>
            <a:ext cx="10326658" cy="1223295"/>
          </a:xfrm>
        </p:spPr>
        <p:txBody>
          <a:bodyPr/>
          <a:lstStyle/>
          <a:p>
            <a:r>
              <a:rPr lang="en-AU" sz="4000" b="1" dirty="0">
                <a:solidFill>
                  <a:schemeClr val="accent1"/>
                </a:solidFill>
              </a:rPr>
              <a:t>Project description</a:t>
            </a:r>
            <a:br>
              <a:rPr lang="en-AU" sz="4000" b="1" dirty="0">
                <a:solidFill>
                  <a:schemeClr val="accent1"/>
                </a:solidFill>
              </a:rPr>
            </a:br>
            <a:r>
              <a:rPr lang="en-AU" sz="3200" dirty="0">
                <a:solidFill>
                  <a:schemeClr val="accent1"/>
                </a:solidFill>
              </a:rPr>
              <a:t>Approach and key deliverables</a:t>
            </a:r>
            <a:endParaRPr lang="en-AU" sz="4000" b="1" dirty="0">
              <a:solidFill>
                <a:schemeClr val="accent1"/>
              </a:solidFill>
            </a:endParaRPr>
          </a:p>
        </p:txBody>
      </p:sp>
      <p:sp>
        <p:nvSpPr>
          <p:cNvPr id="4" name="Footer Placeholder 3"/>
          <p:cNvSpPr>
            <a:spLocks noGrp="1"/>
          </p:cNvSpPr>
          <p:nvPr>
            <p:ph type="ftr" sz="quarter" idx="11"/>
          </p:nvPr>
        </p:nvSpPr>
        <p:spPr/>
        <p:txBody>
          <a:bodyPr/>
          <a:lstStyle/>
          <a:p>
            <a:endParaRPr lang="en-US" dirty="0"/>
          </a:p>
        </p:txBody>
      </p:sp>
      <p:graphicFrame>
        <p:nvGraphicFramePr>
          <p:cNvPr id="3" name="Table 7">
            <a:extLst>
              <a:ext uri="{FF2B5EF4-FFF2-40B4-BE49-F238E27FC236}">
                <a16:creationId xmlns:a16="http://schemas.microsoft.com/office/drawing/2014/main" id="{6A6A918A-6304-41EA-9BBA-F8184099F655}"/>
              </a:ext>
            </a:extLst>
          </p:cNvPr>
          <p:cNvGraphicFramePr>
            <a:graphicFrameLocks noGrp="1"/>
          </p:cNvGraphicFramePr>
          <p:nvPr>
            <p:extLst>
              <p:ext uri="{D42A27DB-BD31-4B8C-83A1-F6EECF244321}">
                <p14:modId xmlns:p14="http://schemas.microsoft.com/office/powerpoint/2010/main" val="4154409668"/>
              </p:ext>
            </p:extLst>
          </p:nvPr>
        </p:nvGraphicFramePr>
        <p:xfrm>
          <a:off x="0" y="1078027"/>
          <a:ext cx="12192001" cy="5028521"/>
        </p:xfrm>
        <a:graphic>
          <a:graphicData uri="http://schemas.openxmlformats.org/drawingml/2006/table">
            <a:tbl>
              <a:tblPr firstRow="1" bandRow="1">
                <a:tableStyleId>{5C22544A-7EE6-4342-B048-85BDC9FD1C3A}</a:tableStyleId>
              </a:tblPr>
              <a:tblGrid>
                <a:gridCol w="1337974">
                  <a:extLst>
                    <a:ext uri="{9D8B030D-6E8A-4147-A177-3AD203B41FA5}">
                      <a16:colId xmlns:a16="http://schemas.microsoft.com/office/drawing/2014/main" val="298443690"/>
                    </a:ext>
                  </a:extLst>
                </a:gridCol>
                <a:gridCol w="8378329">
                  <a:extLst>
                    <a:ext uri="{9D8B030D-6E8A-4147-A177-3AD203B41FA5}">
                      <a16:colId xmlns:a16="http://schemas.microsoft.com/office/drawing/2014/main" val="1037508479"/>
                    </a:ext>
                  </a:extLst>
                </a:gridCol>
                <a:gridCol w="2475698">
                  <a:extLst>
                    <a:ext uri="{9D8B030D-6E8A-4147-A177-3AD203B41FA5}">
                      <a16:colId xmlns:a16="http://schemas.microsoft.com/office/drawing/2014/main" val="2623084767"/>
                    </a:ext>
                  </a:extLst>
                </a:gridCol>
              </a:tblGrid>
              <a:tr h="281752">
                <a:tc>
                  <a:txBody>
                    <a:bodyPr/>
                    <a:lstStyle/>
                    <a:p>
                      <a:r>
                        <a:rPr lang="en-AU" sz="1400" dirty="0"/>
                        <a:t>Stage</a:t>
                      </a:r>
                    </a:p>
                  </a:txBody>
                  <a:tcPr/>
                </a:tc>
                <a:tc>
                  <a:txBody>
                    <a:bodyPr/>
                    <a:lstStyle/>
                    <a:p>
                      <a:r>
                        <a:rPr lang="en-AU" sz="1400" dirty="0"/>
                        <a:t>Proposed approach</a:t>
                      </a:r>
                    </a:p>
                  </a:txBody>
                  <a:tcPr/>
                </a:tc>
                <a:tc>
                  <a:txBody>
                    <a:bodyPr/>
                    <a:lstStyle/>
                    <a:p>
                      <a:r>
                        <a:rPr lang="en-AU" sz="1400" dirty="0"/>
                        <a:t>Key deliverables</a:t>
                      </a:r>
                    </a:p>
                  </a:txBody>
                  <a:tcPr/>
                </a:tc>
                <a:extLst>
                  <a:ext uri="{0D108BD9-81ED-4DB2-BD59-A6C34878D82A}">
                    <a16:rowId xmlns:a16="http://schemas.microsoft.com/office/drawing/2014/main" val="1572278115"/>
                  </a:ext>
                </a:extLst>
              </a:tr>
              <a:tr h="1113196">
                <a:tc>
                  <a:txBody>
                    <a:bodyPr/>
                    <a:lstStyle/>
                    <a:p>
                      <a:r>
                        <a:rPr lang="en-AU" sz="1400" b="1" dirty="0">
                          <a:solidFill>
                            <a:schemeClr val="bg1"/>
                          </a:solidFill>
                        </a:rPr>
                        <a:t>1. Project initiation</a:t>
                      </a:r>
                    </a:p>
                  </a:txBody>
                  <a:tcPr>
                    <a:solidFill>
                      <a:schemeClr val="tx2"/>
                    </a:solidFill>
                  </a:tcPr>
                </a:tc>
                <a:tc>
                  <a:txBody>
                    <a:bodyPr/>
                    <a:lstStyle/>
                    <a:p>
                      <a:pPr marL="171450" lvl="0" indent="-171450">
                        <a:buFont typeface="Arial" panose="020B0604020202020204" pitchFamily="34" charset="0"/>
                        <a:buChar char="•"/>
                      </a:pPr>
                      <a:endParaRPr lang="en-AU" sz="1100" kern="1200" dirty="0">
                        <a:solidFill>
                          <a:schemeClr val="tx1"/>
                        </a:solidFill>
                        <a:effectLst/>
                        <a:latin typeface="+mn-lt"/>
                        <a:ea typeface="+mn-ea"/>
                        <a:cs typeface="+mn-cs"/>
                      </a:endParaRPr>
                    </a:p>
                  </a:txBody>
                  <a:tcPr/>
                </a:tc>
                <a:tc>
                  <a:txBody>
                    <a:bodyPr/>
                    <a:lstStyle/>
                    <a:p>
                      <a:pPr marL="171450" indent="-171450">
                        <a:buFont typeface="Arial" panose="020B0604020202020204" pitchFamily="34" charset="0"/>
                        <a:buChar char="•"/>
                      </a:pPr>
                      <a:endParaRPr lang="en-AU" sz="1100" dirty="0"/>
                    </a:p>
                  </a:txBody>
                  <a:tcPr/>
                </a:tc>
                <a:extLst>
                  <a:ext uri="{0D108BD9-81ED-4DB2-BD59-A6C34878D82A}">
                    <a16:rowId xmlns:a16="http://schemas.microsoft.com/office/drawing/2014/main" val="644202319"/>
                  </a:ext>
                </a:extLst>
              </a:tr>
              <a:tr h="873918">
                <a:tc>
                  <a:txBody>
                    <a:bodyPr/>
                    <a:lstStyle/>
                    <a:p>
                      <a:r>
                        <a:rPr lang="en-AU" sz="1400" b="1" dirty="0">
                          <a:solidFill>
                            <a:schemeClr val="bg1"/>
                          </a:solidFill>
                        </a:rPr>
                        <a:t>2. Desk research</a:t>
                      </a:r>
                    </a:p>
                  </a:txBody>
                  <a:tcPr>
                    <a:solidFill>
                      <a:schemeClr val="tx2"/>
                    </a:solidFill>
                  </a:tcPr>
                </a:tc>
                <a:tc>
                  <a:txBody>
                    <a:bodyPr/>
                    <a:lstStyle/>
                    <a:p>
                      <a:pPr marL="171450" indent="-171450">
                        <a:buFont typeface="Arial" panose="020B0604020202020204" pitchFamily="34" charset="0"/>
                        <a:buChar char="•"/>
                      </a:pPr>
                      <a:endParaRPr lang="en-AU" sz="1100" dirty="0">
                        <a:solidFill>
                          <a:schemeClr val="tx1"/>
                        </a:solidFill>
                      </a:endParaRPr>
                    </a:p>
                  </a:txBody>
                  <a:tcPr/>
                </a:tc>
                <a:tc>
                  <a:txBody>
                    <a:bodyPr/>
                    <a:lstStyle/>
                    <a:p>
                      <a:pPr marL="171450" indent="-171450">
                        <a:buFont typeface="Arial" panose="020B0604020202020204" pitchFamily="34" charset="0"/>
                        <a:buChar char="•"/>
                      </a:pPr>
                      <a:endParaRPr lang="en-AU" sz="1100" dirty="0"/>
                    </a:p>
                  </a:txBody>
                  <a:tcPr/>
                </a:tc>
                <a:extLst>
                  <a:ext uri="{0D108BD9-81ED-4DB2-BD59-A6C34878D82A}">
                    <a16:rowId xmlns:a16="http://schemas.microsoft.com/office/drawing/2014/main" val="4078854624"/>
                  </a:ext>
                </a:extLst>
              </a:tr>
              <a:tr h="1453339">
                <a:tc>
                  <a:txBody>
                    <a:bodyPr/>
                    <a:lstStyle/>
                    <a:p>
                      <a:r>
                        <a:rPr lang="en-AU" sz="1400" b="1" dirty="0">
                          <a:solidFill>
                            <a:schemeClr val="bg1"/>
                          </a:solidFill>
                        </a:rPr>
                        <a:t>3. User needs</a:t>
                      </a:r>
                    </a:p>
                  </a:txBody>
                  <a:tcPr>
                    <a:solidFill>
                      <a:schemeClr val="tx2"/>
                    </a:solidFill>
                  </a:tcPr>
                </a:tc>
                <a:tc>
                  <a:txBody>
                    <a:bodyPr/>
                    <a:lstStyle/>
                    <a:p>
                      <a:pPr marL="171450" indent="-171450">
                        <a:buFont typeface="Arial" panose="020B0604020202020204" pitchFamily="34" charset="0"/>
                        <a:buChar char="•"/>
                      </a:pPr>
                      <a:endParaRPr lang="en-AU" sz="1100" dirty="0">
                        <a:solidFill>
                          <a:schemeClr val="tx1"/>
                        </a:solidFill>
                      </a:endParaRPr>
                    </a:p>
                  </a:txBody>
                  <a:tcPr/>
                </a:tc>
                <a:tc>
                  <a:txBody>
                    <a:bodyPr/>
                    <a:lstStyle/>
                    <a:p>
                      <a:pPr marL="171450" indent="-171450">
                        <a:buFont typeface="Arial" panose="020B0604020202020204" pitchFamily="34" charset="0"/>
                        <a:buChar char="•"/>
                      </a:pPr>
                      <a:endParaRPr lang="en-AU" sz="1100" dirty="0"/>
                    </a:p>
                  </a:txBody>
                  <a:tcPr/>
                </a:tc>
                <a:extLst>
                  <a:ext uri="{0D108BD9-81ED-4DB2-BD59-A6C34878D82A}">
                    <a16:rowId xmlns:a16="http://schemas.microsoft.com/office/drawing/2014/main" val="182383199"/>
                  </a:ext>
                </a:extLst>
              </a:tr>
              <a:tr h="1283268">
                <a:tc>
                  <a:txBody>
                    <a:bodyPr/>
                    <a:lstStyle/>
                    <a:p>
                      <a:r>
                        <a:rPr lang="en-AU" sz="1400" b="1" dirty="0">
                          <a:solidFill>
                            <a:schemeClr val="bg1"/>
                          </a:solidFill>
                        </a:rPr>
                        <a:t>4. Development</a:t>
                      </a:r>
                    </a:p>
                  </a:txBody>
                  <a:tcPr>
                    <a:solidFill>
                      <a:schemeClr val="tx2"/>
                    </a:solidFill>
                  </a:tcPr>
                </a:tc>
                <a:tc>
                  <a:txBody>
                    <a:bodyPr/>
                    <a:lstStyle/>
                    <a:p>
                      <a:pPr marL="0" indent="0">
                        <a:buFont typeface="Arial" panose="020B0604020202020204" pitchFamily="34" charset="0"/>
                        <a:buNone/>
                      </a:pPr>
                      <a:endParaRPr lang="en-AU" sz="1100" u="none" dirty="0"/>
                    </a:p>
                  </a:txBody>
                  <a:tcPr/>
                </a:tc>
                <a:tc>
                  <a:txBody>
                    <a:bodyPr/>
                    <a:lstStyle/>
                    <a:p>
                      <a:pPr marL="171450" indent="-171450">
                        <a:buFont typeface="Arial" panose="020B0604020202020204" pitchFamily="34" charset="0"/>
                        <a:buChar char="•"/>
                      </a:pPr>
                      <a:endParaRPr lang="en-AU" sz="1100" dirty="0"/>
                    </a:p>
                  </a:txBody>
                  <a:tcPr/>
                </a:tc>
                <a:extLst>
                  <a:ext uri="{0D108BD9-81ED-4DB2-BD59-A6C34878D82A}">
                    <a16:rowId xmlns:a16="http://schemas.microsoft.com/office/drawing/2014/main" val="644049130"/>
                  </a:ext>
                </a:extLst>
              </a:tr>
            </a:tbl>
          </a:graphicData>
        </a:graphic>
      </p:graphicFrame>
    </p:spTree>
    <p:extLst>
      <p:ext uri="{BB962C8B-B14F-4D97-AF65-F5344CB8AC3E}">
        <p14:creationId xmlns:p14="http://schemas.microsoft.com/office/powerpoint/2010/main" val="2227251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7793" y="622998"/>
            <a:ext cx="10326658" cy="1223295"/>
          </a:xfrm>
        </p:spPr>
        <p:txBody>
          <a:bodyPr/>
          <a:lstStyle/>
          <a:p>
            <a:r>
              <a:rPr lang="en-AU" sz="4000" b="1" dirty="0">
                <a:solidFill>
                  <a:schemeClr val="accent1"/>
                </a:solidFill>
              </a:rPr>
              <a:t>Project schedule</a:t>
            </a:r>
            <a:br>
              <a:rPr lang="en-AU" sz="4000" b="1" dirty="0">
                <a:solidFill>
                  <a:schemeClr val="accent1"/>
                </a:solidFill>
              </a:rPr>
            </a:br>
            <a:r>
              <a:rPr lang="en-AU" sz="3200" dirty="0">
                <a:solidFill>
                  <a:schemeClr val="accent1"/>
                </a:solidFill>
              </a:rPr>
              <a:t>Timeline and key milestones</a:t>
            </a:r>
            <a:endParaRPr lang="en-AU" sz="4000" b="1" dirty="0">
              <a:solidFill>
                <a:schemeClr val="accent1"/>
              </a:solidFill>
            </a:endParaRPr>
          </a:p>
        </p:txBody>
      </p:sp>
      <p:sp>
        <p:nvSpPr>
          <p:cNvPr id="9" name="TextBox 8">
            <a:extLst>
              <a:ext uri="{FF2B5EF4-FFF2-40B4-BE49-F238E27FC236}">
                <a16:creationId xmlns:a16="http://schemas.microsoft.com/office/drawing/2014/main" id="{4EB63654-9D1D-44BB-90F8-4B1CACEEE653}"/>
              </a:ext>
            </a:extLst>
          </p:cNvPr>
          <p:cNvSpPr txBox="1"/>
          <p:nvPr/>
        </p:nvSpPr>
        <p:spPr>
          <a:xfrm>
            <a:off x="637792" y="1865423"/>
            <a:ext cx="6229352" cy="1046440"/>
          </a:xfrm>
          <a:prstGeom prst="rect">
            <a:avLst/>
          </a:prstGeom>
          <a:noFill/>
        </p:spPr>
        <p:txBody>
          <a:bodyPr wrap="square">
            <a:spAutoFit/>
          </a:bodyPr>
          <a:lstStyle/>
          <a:p>
            <a:pPr>
              <a:spcBef>
                <a:spcPts val="600"/>
              </a:spcBef>
              <a:spcAft>
                <a:spcPts val="600"/>
              </a:spcAft>
            </a:pPr>
            <a:r>
              <a:rPr lang="en-AU" sz="1400" dirty="0">
                <a:effectLst/>
                <a:latin typeface="Arial" panose="020B0604020202020204" pitchFamily="34" charset="0"/>
                <a:ea typeface="Times New Roman" panose="02020603050405020304" pitchFamily="18" charset="0"/>
                <a:cs typeface="Times New Roman" panose="02020603050405020304" pitchFamily="18" charset="0"/>
              </a:rPr>
              <a:t>The project initiated on the basis of a …start and … end, with tolerance for. </a:t>
            </a:r>
          </a:p>
          <a:p>
            <a:pPr>
              <a:spcBef>
                <a:spcPts val="600"/>
              </a:spcBef>
              <a:spcAft>
                <a:spcPts val="600"/>
              </a:spcAft>
            </a:pPr>
            <a:endParaRPr lang="en-AU" sz="1400" dirty="0">
              <a:latin typeface="Arial" panose="020B0604020202020204" pitchFamily="34" charset="0"/>
              <a:ea typeface="Times New Roman" panose="02020603050405020304" pitchFamily="18" charset="0"/>
              <a:cs typeface="Times New Roman" panose="02020603050405020304" pitchFamily="18" charset="0"/>
            </a:endParaRPr>
          </a:p>
          <a:p>
            <a:pPr>
              <a:spcBef>
                <a:spcPts val="600"/>
              </a:spcBef>
              <a:spcAft>
                <a:spcPts val="600"/>
              </a:spcAft>
            </a:pPr>
            <a:r>
              <a:rPr lang="en-AU" sz="1400" dirty="0">
                <a:effectLst/>
                <a:latin typeface="Arial" panose="020B0604020202020204" pitchFamily="34" charset="0"/>
                <a:ea typeface="Times New Roman" panose="02020603050405020304" pitchFamily="18" charset="0"/>
                <a:cs typeface="Times New Roman" panose="02020603050405020304" pitchFamily="18" charset="0"/>
              </a:rPr>
              <a:t>Key milestones were:</a:t>
            </a:r>
            <a:endParaRPr lang="en-AU" sz="1400" dirty="0">
              <a:latin typeface="Arial" panose="020B0604020202020204" pitchFamily="34" charset="0"/>
              <a:ea typeface="Times New Roman" panose="02020603050405020304" pitchFamily="18" charset="0"/>
              <a:cs typeface="Cordia New" panose="020B0304020202020204" pitchFamily="34" charset="-34"/>
            </a:endParaRPr>
          </a:p>
        </p:txBody>
      </p:sp>
      <p:sp>
        <p:nvSpPr>
          <p:cNvPr id="6" name="Footer Placeholder 3">
            <a:extLst>
              <a:ext uri="{FF2B5EF4-FFF2-40B4-BE49-F238E27FC236}">
                <a16:creationId xmlns:a16="http://schemas.microsoft.com/office/drawing/2014/main" id="{B5AFDCF1-EF0B-48BA-9590-8638294FD77D}"/>
              </a:ext>
            </a:extLst>
          </p:cNvPr>
          <p:cNvSpPr>
            <a:spLocks noGrp="1"/>
          </p:cNvSpPr>
          <p:nvPr>
            <p:ph type="ftr" sz="quarter" idx="11"/>
          </p:nvPr>
        </p:nvSpPr>
        <p:spPr>
          <a:xfrm>
            <a:off x="5685577" y="6255097"/>
            <a:ext cx="6079704" cy="365125"/>
          </a:xfrm>
        </p:spPr>
        <p:txBody>
          <a:bodyPr/>
          <a:lstStyle/>
          <a:p>
            <a:endParaRPr lang="en-US" dirty="0"/>
          </a:p>
        </p:txBody>
      </p:sp>
    </p:spTree>
    <p:extLst>
      <p:ext uri="{BB962C8B-B14F-4D97-AF65-F5344CB8AC3E}">
        <p14:creationId xmlns:p14="http://schemas.microsoft.com/office/powerpoint/2010/main" val="3970116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27854" y="2511170"/>
            <a:ext cx="5903575" cy="1483672"/>
          </a:xfrm>
        </p:spPr>
        <p:txBody>
          <a:bodyPr/>
          <a:lstStyle/>
          <a:p>
            <a:r>
              <a:rPr lang="en-AU" b="1" dirty="0"/>
              <a:t>Project: </a:t>
            </a:r>
            <a:br>
              <a:rPr lang="en-AU" b="1" dirty="0"/>
            </a:br>
            <a:r>
              <a:rPr lang="en-AU" sz="2800" dirty="0"/>
              <a:t>Project commencement</a:t>
            </a:r>
            <a:endParaRPr lang="en-AU" dirty="0"/>
          </a:p>
        </p:txBody>
      </p:sp>
      <p:sp>
        <p:nvSpPr>
          <p:cNvPr id="6" name="Subtitle 5"/>
          <p:cNvSpPr>
            <a:spLocks noGrp="1"/>
          </p:cNvSpPr>
          <p:nvPr>
            <p:ph type="subTitle" idx="1"/>
          </p:nvPr>
        </p:nvSpPr>
        <p:spPr>
          <a:xfrm>
            <a:off x="627854" y="4487293"/>
            <a:ext cx="7574314" cy="1483672"/>
          </a:xfrm>
          <a:noFill/>
        </p:spPr>
        <p:txBody>
          <a:bodyPr/>
          <a:lstStyle/>
          <a:p>
            <a:endParaRPr lang="en-AU" dirty="0"/>
          </a:p>
          <a:p>
            <a:r>
              <a:rPr lang="en-AU"/>
              <a:t>January – July 2022</a:t>
            </a:r>
            <a:endParaRPr lang="en-AU" dirty="0"/>
          </a:p>
        </p:txBody>
      </p:sp>
    </p:spTree>
    <p:extLst>
      <p:ext uri="{BB962C8B-B14F-4D97-AF65-F5344CB8AC3E}">
        <p14:creationId xmlns:p14="http://schemas.microsoft.com/office/powerpoint/2010/main" val="804802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7793" y="622998"/>
            <a:ext cx="10326658" cy="1223295"/>
          </a:xfrm>
        </p:spPr>
        <p:txBody>
          <a:bodyPr/>
          <a:lstStyle/>
          <a:p>
            <a:r>
              <a:rPr lang="en-AU" sz="4000" b="1" dirty="0">
                <a:solidFill>
                  <a:schemeClr val="accent1"/>
                </a:solidFill>
              </a:rPr>
              <a:t>Research approach &amp; scope </a:t>
            </a:r>
            <a:endParaRPr lang="en-US" dirty="0">
              <a:solidFill>
                <a:schemeClr val="accent1"/>
              </a:solidFill>
            </a:endParaRPr>
          </a:p>
        </p:txBody>
      </p:sp>
      <p:sp>
        <p:nvSpPr>
          <p:cNvPr id="4" name="Footer Placeholder 3"/>
          <p:cNvSpPr>
            <a:spLocks noGrp="1"/>
          </p:cNvSpPr>
          <p:nvPr>
            <p:ph type="ftr" sz="quarter" idx="11"/>
          </p:nvPr>
        </p:nvSpPr>
        <p:spPr>
          <a:xfrm>
            <a:off x="5685577" y="6255097"/>
            <a:ext cx="6079704" cy="365125"/>
          </a:xfrm>
        </p:spPr>
        <p:txBody>
          <a:bodyPr/>
          <a:lstStyle/>
          <a:p>
            <a:endParaRPr lang="en-US" dirty="0"/>
          </a:p>
        </p:txBody>
      </p:sp>
      <p:sp>
        <p:nvSpPr>
          <p:cNvPr id="14" name="TextBox 13">
            <a:extLst>
              <a:ext uri="{FF2B5EF4-FFF2-40B4-BE49-F238E27FC236}">
                <a16:creationId xmlns:a16="http://schemas.microsoft.com/office/drawing/2014/main" id="{FDBCF8CF-7176-4ACD-8E3F-47389B2E7711}"/>
              </a:ext>
            </a:extLst>
          </p:cNvPr>
          <p:cNvSpPr txBox="1"/>
          <p:nvPr/>
        </p:nvSpPr>
        <p:spPr>
          <a:xfrm>
            <a:off x="273206" y="1918010"/>
            <a:ext cx="67669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a:cs typeface="Arial"/>
            </a:endParaRPr>
          </a:p>
        </p:txBody>
      </p:sp>
      <p:sp>
        <p:nvSpPr>
          <p:cNvPr id="15" name="Speech Bubble: Rectangle with Corners Rounded 14">
            <a:extLst>
              <a:ext uri="{FF2B5EF4-FFF2-40B4-BE49-F238E27FC236}">
                <a16:creationId xmlns:a16="http://schemas.microsoft.com/office/drawing/2014/main" id="{FB37728B-8BF2-4085-8324-58840CC9FA5D}"/>
              </a:ext>
            </a:extLst>
          </p:cNvPr>
          <p:cNvSpPr/>
          <p:nvPr/>
        </p:nvSpPr>
        <p:spPr>
          <a:xfrm>
            <a:off x="654131" y="1844675"/>
            <a:ext cx="3971769" cy="3560702"/>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4000"/>
              </a:lnSpc>
            </a:pPr>
            <a:r>
              <a:rPr lang="en-GB" b="1" dirty="0">
                <a:cs typeface="Arial"/>
              </a:rPr>
              <a:t>"What we wish to research and develop is …."</a:t>
            </a:r>
            <a:r>
              <a:rPr lang="en-GB" dirty="0">
                <a:cs typeface="Arial"/>
              </a:rPr>
              <a:t> </a:t>
            </a:r>
            <a:endParaRPr lang="en-US" dirty="0">
              <a:ea typeface="+mn-lt"/>
              <a:cs typeface="+mn-lt"/>
            </a:endParaRPr>
          </a:p>
        </p:txBody>
      </p:sp>
      <p:sp>
        <p:nvSpPr>
          <p:cNvPr id="16" name="TextBox 15">
            <a:extLst>
              <a:ext uri="{FF2B5EF4-FFF2-40B4-BE49-F238E27FC236}">
                <a16:creationId xmlns:a16="http://schemas.microsoft.com/office/drawing/2014/main" id="{401CFBE0-03B0-4486-87C5-5B576B933052}"/>
              </a:ext>
            </a:extLst>
          </p:cNvPr>
          <p:cNvSpPr txBox="1"/>
          <p:nvPr/>
        </p:nvSpPr>
        <p:spPr>
          <a:xfrm>
            <a:off x="8165287" y="1847660"/>
            <a:ext cx="3455695" cy="3053978"/>
          </a:xfrm>
          <a:prstGeom prst="rect">
            <a:avLst/>
          </a:prstGeom>
          <a:solidFill>
            <a:schemeClr val="accent1">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lnSpc>
                <a:spcPct val="114000"/>
              </a:lnSpc>
              <a:spcAft>
                <a:spcPts val="1200"/>
              </a:spcAft>
            </a:pPr>
            <a:r>
              <a:rPr lang="en-GB" b="1" dirty="0">
                <a:cs typeface="Arial"/>
              </a:rPr>
              <a:t>Considerations:</a:t>
            </a:r>
          </a:p>
          <a:p>
            <a:pPr marL="342900" indent="-342900">
              <a:lnSpc>
                <a:spcPct val="114000"/>
              </a:lnSpc>
              <a:spcAft>
                <a:spcPts val="1200"/>
              </a:spcAft>
              <a:buAutoNum type="arabicPeriod"/>
            </a:pPr>
            <a:r>
              <a:rPr lang="en-GB" dirty="0">
                <a:cs typeface="Arial"/>
              </a:rPr>
              <a:t>Current UX and articulating the evidence base</a:t>
            </a:r>
          </a:p>
          <a:p>
            <a:pPr marL="342900" indent="-342900">
              <a:lnSpc>
                <a:spcPct val="114000"/>
              </a:lnSpc>
              <a:spcAft>
                <a:spcPts val="1200"/>
              </a:spcAft>
              <a:buAutoNum type="arabicPeriod"/>
            </a:pPr>
            <a:r>
              <a:rPr lang="en-GB" dirty="0">
                <a:cs typeface="Arial"/>
              </a:rPr>
              <a:t>Evidence for most impactful new resources</a:t>
            </a:r>
          </a:p>
          <a:p>
            <a:pPr marL="342900" indent="-342900">
              <a:lnSpc>
                <a:spcPct val="114000"/>
              </a:lnSpc>
              <a:spcAft>
                <a:spcPts val="1200"/>
              </a:spcAft>
              <a:buAutoNum type="arabicPeriod"/>
            </a:pPr>
            <a:r>
              <a:rPr lang="en-GB" dirty="0">
                <a:cs typeface="Arial"/>
              </a:rPr>
              <a:t>Evidence &amp; user input re: how to integrate those into evolving UX</a:t>
            </a:r>
          </a:p>
        </p:txBody>
      </p:sp>
      <p:sp>
        <p:nvSpPr>
          <p:cNvPr id="22" name="TextBox 21">
            <a:extLst>
              <a:ext uri="{FF2B5EF4-FFF2-40B4-BE49-F238E27FC236}">
                <a16:creationId xmlns:a16="http://schemas.microsoft.com/office/drawing/2014/main" id="{AA8E4627-D04C-4C36-81BF-011B71E9D926}"/>
              </a:ext>
            </a:extLst>
          </p:cNvPr>
          <p:cNvSpPr txBox="1"/>
          <p:nvPr/>
        </p:nvSpPr>
        <p:spPr>
          <a:xfrm>
            <a:off x="5039282" y="1847660"/>
            <a:ext cx="2823061" cy="30539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4000"/>
              </a:lnSpc>
              <a:spcAft>
                <a:spcPts val="1200"/>
              </a:spcAft>
            </a:pPr>
            <a:r>
              <a:rPr lang="en-GB" b="1" dirty="0">
                <a:cs typeface="Arial"/>
              </a:rPr>
              <a:t>Key inputs:</a:t>
            </a:r>
          </a:p>
          <a:p>
            <a:pPr marL="342900" indent="-342900">
              <a:lnSpc>
                <a:spcPct val="114000"/>
              </a:lnSpc>
              <a:spcAft>
                <a:spcPts val="1200"/>
              </a:spcAft>
              <a:buAutoNum type="arabicPeriod"/>
            </a:pPr>
            <a:r>
              <a:rPr lang="en-GB" dirty="0">
                <a:cs typeface="Arial"/>
              </a:rPr>
              <a:t>Proposal text + initial literature survey</a:t>
            </a:r>
          </a:p>
          <a:p>
            <a:pPr marL="342900" indent="-342900">
              <a:lnSpc>
                <a:spcPct val="114000"/>
              </a:lnSpc>
              <a:spcAft>
                <a:spcPts val="1200"/>
              </a:spcAft>
              <a:buAutoNum type="arabicPeriod"/>
            </a:pPr>
            <a:r>
              <a:rPr lang="en-GB" dirty="0">
                <a:cs typeface="Arial"/>
              </a:rPr>
              <a:t>Existing tool &amp; resources</a:t>
            </a:r>
            <a:endParaRPr lang="en-GB" dirty="0"/>
          </a:p>
          <a:p>
            <a:pPr marL="342900" indent="-342900">
              <a:lnSpc>
                <a:spcPct val="114000"/>
              </a:lnSpc>
              <a:spcAft>
                <a:spcPts val="1200"/>
              </a:spcAft>
              <a:buAutoNum type="arabicPeriod"/>
            </a:pPr>
            <a:r>
              <a:rPr lang="en-GB" dirty="0">
                <a:cs typeface="Arial"/>
              </a:rPr>
              <a:t>Co-design and iteration of our approach together</a:t>
            </a:r>
          </a:p>
        </p:txBody>
      </p:sp>
      <p:sp>
        <p:nvSpPr>
          <p:cNvPr id="8" name="Arrow: Right 7">
            <a:extLst>
              <a:ext uri="{FF2B5EF4-FFF2-40B4-BE49-F238E27FC236}">
                <a16:creationId xmlns:a16="http://schemas.microsoft.com/office/drawing/2014/main" id="{BC31C221-0F38-4B61-9B29-D29DDA3AB9AA}"/>
              </a:ext>
            </a:extLst>
          </p:cNvPr>
          <p:cNvSpPr/>
          <p:nvPr/>
        </p:nvSpPr>
        <p:spPr>
          <a:xfrm>
            <a:off x="9093373" y="5063026"/>
            <a:ext cx="2527609" cy="1030682"/>
          </a:xfrm>
          <a:prstGeom prst="rightArrow">
            <a:avLst>
              <a:gd name="adj1" fmla="val 65722"/>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cs typeface="Arial"/>
              </a:rPr>
              <a:t>Mapping approach</a:t>
            </a:r>
            <a:endParaRPr lang="en-GB"/>
          </a:p>
        </p:txBody>
      </p:sp>
    </p:spTree>
    <p:extLst>
      <p:ext uri="{BB962C8B-B14F-4D97-AF65-F5344CB8AC3E}">
        <p14:creationId xmlns:p14="http://schemas.microsoft.com/office/powerpoint/2010/main" val="246234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Office Theme">
  <a:themeElements>
    <a:clrScheme name="211">
      <a:dk1>
        <a:srgbClr val="000000"/>
      </a:dk1>
      <a:lt1>
        <a:srgbClr val="FFFFFF"/>
      </a:lt1>
      <a:dk2>
        <a:srgbClr val="323232"/>
      </a:dk2>
      <a:lt2>
        <a:srgbClr val="B2B2B2"/>
      </a:lt2>
      <a:accent1>
        <a:srgbClr val="0F4BEB"/>
      </a:accent1>
      <a:accent2>
        <a:srgbClr val="FF2305"/>
      </a:accent2>
      <a:accent3>
        <a:srgbClr val="000000"/>
      </a:accent3>
      <a:accent4>
        <a:srgbClr val="FAF528"/>
      </a:accent4>
      <a:accent5>
        <a:srgbClr val="09D369"/>
      </a:accent5>
      <a:accent6>
        <a:srgbClr val="FF9600"/>
      </a:accent6>
      <a:hlink>
        <a:srgbClr val="00B7E0"/>
      </a:hlink>
      <a:folHlink>
        <a:srgbClr val="00B7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6" id="{53710892-2001-43A9-8752-55DB67A78334}" vid="{CF9F37BA-3B91-4A44-93B8-7D4A0E0B2EA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KeywordTaxHTField xmlns="010de881-5e6a-4240-b83a-1f79a6234344">
      <Terms xmlns="http://schemas.microsoft.com/office/infopath/2007/PartnerControls"/>
    </TaxKeywordTaxHTField>
    <TaxCatchAll xmlns="010de881-5e6a-4240-b83a-1f79a6234344" xsi:nil="true"/>
    <lcf76f155ced4ddcb4097134ff3c332f xmlns="25de865c-f28c-4fb1-9303-04c8ff567ad6">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590A049240F0E4C9569D82BEC6E7348" ma:contentTypeVersion="18" ma:contentTypeDescription="Create a new document." ma:contentTypeScope="" ma:versionID="ff198d274bc8d3e4f1cb231e22c4d5bc">
  <xsd:schema xmlns:xsd="http://www.w3.org/2001/XMLSchema" xmlns:xs="http://www.w3.org/2001/XMLSchema" xmlns:p="http://schemas.microsoft.com/office/2006/metadata/properties" xmlns:ns2="010de881-5e6a-4240-b83a-1f79a6234344" xmlns:ns3="25de865c-f28c-4fb1-9303-04c8ff567ad6" targetNamespace="http://schemas.microsoft.com/office/2006/metadata/properties" ma:root="true" ma:fieldsID="90ae7967104b8b1541559a81191cad6d" ns2:_="" ns3:_="">
    <xsd:import namespace="010de881-5e6a-4240-b83a-1f79a6234344"/>
    <xsd:import namespace="25de865c-f28c-4fb1-9303-04c8ff567ad6"/>
    <xsd:element name="properties">
      <xsd:complexType>
        <xsd:sequence>
          <xsd:element name="documentManagement">
            <xsd:complexType>
              <xsd:all>
                <xsd:element ref="ns2:TaxKeywordTaxHTField" minOccurs="0"/>
                <xsd:element ref="ns2:TaxCatchAll" minOccurs="0"/>
                <xsd:element ref="ns3:MediaServiceMetadata" minOccurs="0"/>
                <xsd:element ref="ns3:MediaServiceFastMetadata" minOccurs="0"/>
                <xsd:element ref="ns3:MediaServiceDateTaken" minOccurs="0"/>
                <xsd:element ref="ns3:MediaServiceGenerationTime" minOccurs="0"/>
                <xsd:element ref="ns3:MediaServiceEventHashCode" minOccurs="0"/>
                <xsd:element ref="ns3:MediaServiceAutoKeyPoints" minOccurs="0"/>
                <xsd:element ref="ns3:MediaServiceKeyPoints" minOccurs="0"/>
                <xsd:element ref="ns3:MediaServiceOCR" minOccurs="0"/>
                <xsd:element ref="ns3:MediaLengthInSeconds" minOccurs="0"/>
                <xsd:element ref="ns3:MediaServiceLocation" minOccurs="0"/>
                <xsd:element ref="ns2:SharedWithUsers" minOccurs="0"/>
                <xsd:element ref="ns2:SharedWithDetails" minOccurs="0"/>
                <xsd:element ref="ns3: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0de881-5e6a-4240-b83a-1f79a6234344" elementFormDefault="qualified">
    <xsd:import namespace="http://schemas.microsoft.com/office/2006/documentManagement/types"/>
    <xsd:import namespace="http://schemas.microsoft.com/office/infopath/2007/PartnerControls"/>
    <xsd:element name="TaxKeywordTaxHTField" ma:index="9" nillable="true" ma:taxonomy="true" ma:internalName="TaxKeywordTaxHTField" ma:taxonomyFieldName="TaxKeyword" ma:displayName="Enterprise Keywords" ma:fieldId="{23f27201-bee3-471e-b2e7-b64fd8b7ca38}" ma:taxonomyMulti="true" ma:sspId="4fef7914-8384-4319-8444-378afdf4f659"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hidden="true" ma:list="{5c4a3394-c52a-47b8-a282-f923546a63f1}" ma:internalName="TaxCatchAll" ma:showField="CatchAllData" ma:web="010de881-5e6a-4240-b83a-1f79a6234344">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5de865c-f28c-4fb1-9303-04c8ff567ad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4fef7914-8384-4319-8444-378afdf4f659"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0862C23-7132-4789-A518-68539E408963}">
  <ds:schemaRefs>
    <ds:schemaRef ds:uri="http://schemas.microsoft.com/sharepoint/v3/contenttype/forms"/>
  </ds:schemaRefs>
</ds:datastoreItem>
</file>

<file path=customXml/itemProps2.xml><?xml version="1.0" encoding="utf-8"?>
<ds:datastoreItem xmlns:ds="http://schemas.openxmlformats.org/officeDocument/2006/customXml" ds:itemID="{A95C68E8-B848-4D5F-AA74-06E146FC7A15}">
  <ds:schemaRefs>
    <ds:schemaRef ds:uri="http://purl.org/dc/terms/"/>
    <ds:schemaRef ds:uri="http://purl.org/dc/dcmitype/"/>
    <ds:schemaRef ds:uri="http://schemas.microsoft.com/office/2006/documentManagement/types"/>
    <ds:schemaRef ds:uri="http://purl.org/dc/elements/1.1/"/>
    <ds:schemaRef ds:uri="http://schemas.openxmlformats.org/package/2006/metadata/core-properties"/>
    <ds:schemaRef ds:uri="http://www.w3.org/XML/1998/namespace"/>
    <ds:schemaRef ds:uri="25de865c-f28c-4fb1-9303-04c8ff567ad6"/>
    <ds:schemaRef ds:uri="http://schemas.microsoft.com/office/infopath/2007/PartnerControls"/>
    <ds:schemaRef ds:uri="010de881-5e6a-4240-b83a-1f79a6234344"/>
    <ds:schemaRef ds:uri="http://schemas.microsoft.com/office/2006/metadata/properties"/>
  </ds:schemaRefs>
</ds:datastoreItem>
</file>

<file path=customXml/itemProps3.xml><?xml version="1.0" encoding="utf-8"?>
<ds:datastoreItem xmlns:ds="http://schemas.openxmlformats.org/officeDocument/2006/customXml" ds:itemID="{BAFA3103-18A4-442F-89C2-076BBC0CCD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10de881-5e6a-4240-b83a-1f79a6234344"/>
    <ds:schemaRef ds:uri="25de865c-f28c-4fb1-9303-04c8ff567ad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IPPG Branded Templates PPT 16x9_B_FA</Template>
  <TotalTime>896</TotalTime>
  <Words>836</Words>
  <Application>Microsoft Office PowerPoint</Application>
  <PresentationFormat>Widescreen</PresentationFormat>
  <Paragraphs>101</Paragraphs>
  <Slides>10</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Cordia New</vt:lpstr>
      <vt:lpstr>Helvetica</vt:lpstr>
      <vt:lpstr>Times New Roman</vt:lpstr>
      <vt:lpstr>Office Theme</vt:lpstr>
      <vt:lpstr>project:  Research overview</vt:lpstr>
      <vt:lpstr>Your requirements</vt:lpstr>
      <vt:lpstr>About us</vt:lpstr>
      <vt:lpstr>Research team</vt:lpstr>
      <vt:lpstr>Project description Overview</vt:lpstr>
      <vt:lpstr>Project description Approach and key deliverables</vt:lpstr>
      <vt:lpstr>Project schedule Timeline and key milestones</vt:lpstr>
      <vt:lpstr>Project:  Project commencement</vt:lpstr>
      <vt:lpstr>Research approach &amp; scope </vt:lpstr>
      <vt:lpstr>PowerPoint Presentation</vt:lpstr>
    </vt:vector>
  </TitlesOfParts>
  <Company>University of Technology Sydney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Heading</dc:title>
  <dc:creator>Peter Lee</dc:creator>
  <cp:lastModifiedBy>Simon Knight</cp:lastModifiedBy>
  <cp:revision>58</cp:revision>
  <cp:lastPrinted>2022-06-21T14:30:21Z</cp:lastPrinted>
  <dcterms:created xsi:type="dcterms:W3CDTF">2020-06-19T01:43:03Z</dcterms:created>
  <dcterms:modified xsi:type="dcterms:W3CDTF">2022-07-25T04:30:00Z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0x010100D590A049240F0E4C9569D82BEC6E7348</vt:lpwstr>
  </property>
  <property fmtid="{D5CDD505-2E9C-101B-9397-08002B2CF9AE}" pid="3" name="MSIP_Label_51a6c3db-1667-4f49-995a-8b9973972958_Enabled">
    <vt:lpwstr>true</vt:lpwstr>
  </property>
  <property fmtid="{D5CDD505-2E9C-101B-9397-08002B2CF9AE}" pid="4" name="MSIP_Label_51a6c3db-1667-4f49-995a-8b9973972958_SetDate">
    <vt:lpwstr>2021-01-12T01:53:28Z</vt:lpwstr>
  </property>
  <property fmtid="{D5CDD505-2E9C-101B-9397-08002B2CF9AE}" pid="5" name="MSIP_Label_51a6c3db-1667-4f49-995a-8b9973972958_Method">
    <vt:lpwstr>Standard</vt:lpwstr>
  </property>
  <property fmtid="{D5CDD505-2E9C-101B-9397-08002B2CF9AE}" pid="6" name="MSIP_Label_51a6c3db-1667-4f49-995a-8b9973972958_Name">
    <vt:lpwstr>UTS-Internal</vt:lpwstr>
  </property>
  <property fmtid="{D5CDD505-2E9C-101B-9397-08002B2CF9AE}" pid="7" name="MSIP_Label_51a6c3db-1667-4f49-995a-8b9973972958_SiteId">
    <vt:lpwstr>e8911c26-cf9f-4a9c-878e-527807be8791</vt:lpwstr>
  </property>
  <property fmtid="{D5CDD505-2E9C-101B-9397-08002B2CF9AE}" pid="8" name="MSIP_Label_51a6c3db-1667-4f49-995a-8b9973972958_ActionId">
    <vt:lpwstr>32c27cc8-36d2-4bce-ae30-14791c86e2d2</vt:lpwstr>
  </property>
  <property fmtid="{D5CDD505-2E9C-101B-9397-08002B2CF9AE}" pid="9" name="MSIP_Label_51a6c3db-1667-4f49-995a-8b9973972958_ContentBits">
    <vt:lpwstr>0</vt:lpwstr>
  </property>
  <property fmtid="{D5CDD505-2E9C-101B-9397-08002B2CF9AE}" pid="10" name="TaxKeyword">
    <vt:lpwstr/>
  </property>
  <property fmtid="{D5CDD505-2E9C-101B-9397-08002B2CF9AE}" pid="11" name="MediaServiceImageTags">
    <vt:lpwstr/>
  </property>
</Properties>
</file>